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7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7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7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7760-EE46-4813-B8BF-3D008740306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CF6F-C427-45F7-9A9A-CDDA7590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ACA6A.98E614C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8001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&amp; Development Fund</a:t>
            </a:r>
            <a:endParaRPr lang="en-US" dirty="0"/>
          </a:p>
        </p:txBody>
      </p:sp>
      <p:pic>
        <p:nvPicPr>
          <p:cNvPr id="5" name="Picture 4" descr="cid:image001.png@01CACA6A.98E614C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05200" y="25146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627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Community Services</a:t>
            </a:r>
          </a:p>
          <a:p>
            <a:pPr lvl="1" algn="just"/>
            <a:r>
              <a:rPr lang="en-US" dirty="0" smtClean="0"/>
              <a:t>Capital Projects, Design, Utilities &amp; Engineering</a:t>
            </a:r>
          </a:p>
          <a:p>
            <a:pPr lvl="2" algn="just"/>
            <a:r>
              <a:rPr lang="en-US" dirty="0" smtClean="0"/>
              <a:t>Numerous opportunities have been taken, especially in the field of Project Management, which will allow at least one employee the ability to train City staff in this area.</a:t>
            </a:r>
          </a:p>
          <a:p>
            <a:pPr lvl="2" algn="just"/>
            <a:r>
              <a:rPr lang="en-US" dirty="0" smtClean="0"/>
              <a:t>Staff has attended conferences on Flood Warning Systems, Flood Drain Management, National Flood Proofing, Steel Camp, Underground Construction and the NASTTS No Dig Show.</a:t>
            </a:r>
          </a:p>
          <a:p>
            <a:pPr lvl="2" algn="just"/>
            <a:r>
              <a:rPr lang="en-US" dirty="0" smtClean="0"/>
              <a:t> One employee received a certification in Floodplain Management and one received certification in Field 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1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Community Services, continued</a:t>
            </a:r>
          </a:p>
          <a:p>
            <a:pPr lvl="1" algn="just"/>
            <a:r>
              <a:rPr lang="en-US" dirty="0" smtClean="0"/>
              <a:t>Fleet &amp; Facilities and Maintenance &amp; Operations</a:t>
            </a:r>
          </a:p>
          <a:p>
            <a:pPr lvl="2" algn="just"/>
            <a:r>
              <a:rPr lang="en-US" dirty="0" smtClean="0"/>
              <a:t>This group has done a spectacular job of searching for L&amp;D opportunities.  In addition to many leadership classes taken by new Crew Supervisors, 138 employees have achieved individual training goals in the following:</a:t>
            </a:r>
          </a:p>
          <a:p>
            <a:pPr lvl="3" algn="just"/>
            <a:r>
              <a:rPr lang="en-US" dirty="0" err="1" smtClean="0"/>
              <a:t>Maxicom</a:t>
            </a:r>
            <a:r>
              <a:rPr lang="en-US" dirty="0" smtClean="0"/>
              <a:t> Hardware &amp; Software, </a:t>
            </a:r>
            <a:r>
              <a:rPr lang="en-US" dirty="0" err="1" smtClean="0"/>
              <a:t>Vac</a:t>
            </a:r>
            <a:r>
              <a:rPr lang="en-US" dirty="0" smtClean="0"/>
              <a:t>-Con, Playground Safety,  Work Zone Traffic Safety, Traffic Control, Introduction to Signals, Pump Systems, Backflow Assembly, Roadway Lighting, Emergency Vehicle Maintenance, Excavation &amp; Trenching, Flexi Sign-Pro, Irrigation Technician, Mechanical Inspector, Arboriculture Training and skills training in Building Maintenance.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Financial Services</a:t>
            </a:r>
          </a:p>
          <a:p>
            <a:pPr lvl="1" algn="just"/>
            <a:r>
              <a:rPr lang="en-US" dirty="0" smtClean="0"/>
              <a:t>Accounting</a:t>
            </a:r>
          </a:p>
          <a:p>
            <a:pPr lvl="2" algn="just"/>
            <a:r>
              <a:rPr lang="en-US" dirty="0" smtClean="0"/>
              <a:t>Staff has attended a GASB Conference on Practical Guidance; a Budget Analyst Training Academy, Advanced Excel and Financial Webinars.</a:t>
            </a:r>
          </a:p>
          <a:p>
            <a:pPr lvl="1" algn="just"/>
            <a:r>
              <a:rPr lang="en-US" dirty="0" smtClean="0"/>
              <a:t>Information </a:t>
            </a:r>
            <a:r>
              <a:rPr lang="en-US" dirty="0"/>
              <a:t>&amp; </a:t>
            </a:r>
            <a:r>
              <a:rPr lang="en-US" dirty="0" smtClean="0"/>
              <a:t>Technology</a:t>
            </a:r>
          </a:p>
          <a:p>
            <a:pPr lvl="2" algn="just"/>
            <a:r>
              <a:rPr lang="en-US" dirty="0" smtClean="0"/>
              <a:t>One employee is working toward their NV Certified Public Manager Certificate; and one staff member is working on SQL Server Reporting &amp; Writing Queries.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2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Parks &amp; Recreation</a:t>
            </a:r>
          </a:p>
          <a:p>
            <a:pPr lvl="1" algn="just"/>
            <a:r>
              <a:rPr lang="en-US" dirty="0" smtClean="0"/>
              <a:t>Staff has attended Lifeguard Instructor Training which will allow them to train all future lifeguards in the City, saving us money; our Recreation Specialists will attend conferences supporting recreation activities for our youth in the community including the Teams Conference &amp; Expo and the Parks &amp; Recreation Conference in Las Vegas; and one staff member will attend the Junior Giants Conference in San Francisco.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3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have established a strong foundation for increasing the strength of our human capital and taking advantage of opportunities that support the City’s mission, values &amp; goals.</a:t>
            </a:r>
          </a:p>
          <a:p>
            <a:pPr algn="just"/>
            <a:r>
              <a:rPr lang="en-US" dirty="0" smtClean="0"/>
              <a:t>In order to ensure continued success, an ongoing commitment to Organization Learning &amp;Development must be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6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Department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Management Services will need ongoing support in the following areas:</a:t>
            </a:r>
          </a:p>
          <a:p>
            <a:pPr lvl="1" algn="just"/>
            <a:r>
              <a:rPr lang="en-US" dirty="0" smtClean="0"/>
              <a:t>Compliance training for the HR staff as well as HR Management classes and SHRM/PHR Certification maintenance courses</a:t>
            </a:r>
          </a:p>
          <a:p>
            <a:pPr lvl="1" algn="just"/>
            <a:r>
              <a:rPr lang="en-US" dirty="0" smtClean="0"/>
              <a:t>Public Relations Accreditation, Social Media courses and Legislative Issues training for the Community Relations team</a:t>
            </a:r>
          </a:p>
          <a:p>
            <a:pPr lvl="1" algn="just"/>
            <a:r>
              <a:rPr lang="en-US" dirty="0" smtClean="0"/>
              <a:t>ARMA Membership Renewal and ICRM Certificates for the City Clerk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3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Department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Community Services will need ongoing support in the following areas:</a:t>
            </a:r>
          </a:p>
          <a:p>
            <a:pPr lvl="1" algn="just"/>
            <a:r>
              <a:rPr lang="en-US" dirty="0" smtClean="0"/>
              <a:t>Continue to identify and train future staff at all levels and develop a succession plan with the support of ongoing training.</a:t>
            </a:r>
          </a:p>
          <a:p>
            <a:pPr lvl="1" algn="just"/>
            <a:r>
              <a:rPr lang="en-US" dirty="0" smtClean="0"/>
              <a:t>Pooled Maintenance staff will require a 2-4 year training commitment to become fully functional and working at peak efficiency. Outside resources will be needed to grow the skill sets of these employees.</a:t>
            </a:r>
          </a:p>
          <a:p>
            <a:pPr lvl="1" algn="just"/>
            <a:r>
              <a:rPr lang="en-US" dirty="0" smtClean="0"/>
              <a:t>Continuing education to support PE &amp; other licensures</a:t>
            </a:r>
          </a:p>
          <a:p>
            <a:pPr lvl="1" algn="just"/>
            <a:r>
              <a:rPr lang="en-US" dirty="0" smtClean="0"/>
              <a:t>Continued Technical Trainings, Seminars &amp; Conferences</a:t>
            </a:r>
          </a:p>
        </p:txBody>
      </p:sp>
    </p:spTree>
    <p:extLst>
      <p:ext uri="{BB962C8B-B14F-4D97-AF65-F5344CB8AC3E}">
        <p14:creationId xmlns:p14="http://schemas.microsoft.com/office/powerpoint/2010/main" val="25406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Department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Financial Services </a:t>
            </a:r>
          </a:p>
          <a:p>
            <a:pPr lvl="1" algn="just"/>
            <a:r>
              <a:rPr lang="en-US" dirty="0" smtClean="0"/>
              <a:t>The Finance Team must stay current with laws, rules &amp; regulations that come from such institutions as PERS to the Department of Taxation; IT will need to stay ahead of technological advancements.</a:t>
            </a:r>
          </a:p>
          <a:p>
            <a:pPr lvl="1" algn="just"/>
            <a:r>
              <a:rPr lang="en-US" dirty="0" smtClean="0"/>
              <a:t>New needs include but are not limited to:  Attending GFOA Trainings &amp; Conferences; Revenue Forecasting training; Budget Documents training; Garnishment Laws; the Budget Cycle &amp; Requirements for NRS; Information Systems Security training, advanced software training; and, Agresso Excelerator training.  </a:t>
            </a:r>
          </a:p>
        </p:txBody>
      </p:sp>
    </p:spTree>
    <p:extLst>
      <p:ext uri="{BB962C8B-B14F-4D97-AF65-F5344CB8AC3E}">
        <p14:creationId xmlns:p14="http://schemas.microsoft.com/office/powerpoint/2010/main" val="273825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Department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Parks &amp; Recreation</a:t>
            </a:r>
          </a:p>
          <a:p>
            <a:pPr lvl="1" algn="just"/>
            <a:r>
              <a:rPr lang="en-US" dirty="0" smtClean="0"/>
              <a:t>While the leadership team will continue to take Supervisory certificate courses through the University of Nevada, many others simply need courses to support their current position. </a:t>
            </a:r>
          </a:p>
          <a:p>
            <a:pPr lvl="1" algn="just"/>
            <a:r>
              <a:rPr lang="en-US" dirty="0" smtClean="0"/>
              <a:t>For example, our Aquatics Supervisor needs certifications in CPR, First Aid and Lifeguard Training and to obtain a certification required by the Washoe County Health Department. Our Parks development staff needs to pursue relevant conferences; and, our recreation staff needs ongoing support and training in the areas of youth and adult recreation activities &amp; sports programs.</a:t>
            </a:r>
          </a:p>
        </p:txBody>
      </p:sp>
    </p:spTree>
    <p:extLst>
      <p:ext uri="{BB962C8B-B14F-4D97-AF65-F5344CB8AC3E}">
        <p14:creationId xmlns:p14="http://schemas.microsoft.com/office/powerpoint/2010/main" val="384376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2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Due to attrition &amp; reduction in staff, many employees were lacking in the necessary knowledge, skills, &amp; abilities (KSA’s), certifications and licensures to ensure staff success and satisfaction.  </a:t>
            </a:r>
          </a:p>
          <a:p>
            <a:pPr algn="just"/>
            <a:r>
              <a:rPr lang="en-US" dirty="0" smtClean="0"/>
              <a:t>The City in turn, was deficient in a workforce that could produce at the highest levels; but was also disadvantaged in preparing a pool of workers for succession planning.  </a:t>
            </a:r>
          </a:p>
          <a:p>
            <a:pPr algn="just"/>
            <a:r>
              <a:rPr lang="en-US" dirty="0" smtClean="0"/>
              <a:t>Fiscal Year 2012 – At the request of the City Manager, the Sparks City Council approved a $200,000 training budget to be utilized by non-public safety personnel.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L&amp;D Fund is 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Funds, known as the L&amp;D Fund would be managed by Human Resources and utilized for:</a:t>
            </a:r>
          </a:p>
          <a:p>
            <a:pPr lvl="1" algn="just"/>
            <a:r>
              <a:rPr lang="en-US" dirty="0" smtClean="0"/>
              <a:t>Training classes to increase the KSA for an employee’s current position.  </a:t>
            </a:r>
          </a:p>
          <a:p>
            <a:pPr lvl="1" algn="just"/>
            <a:r>
              <a:rPr lang="en-US" dirty="0" smtClean="0"/>
              <a:t>Training classes that would increase KSA, thus preparing employees for realistic advancement opportunities.</a:t>
            </a:r>
          </a:p>
          <a:p>
            <a:pPr lvl="1" algn="just"/>
            <a:r>
              <a:rPr lang="en-US" dirty="0" smtClean="0"/>
              <a:t>Testing to obtain or update required licensures.</a:t>
            </a:r>
          </a:p>
          <a:p>
            <a:pPr lvl="1" algn="just"/>
            <a:r>
              <a:rPr lang="en-US" dirty="0" smtClean="0"/>
              <a:t>Testing to acquire or maintain a required or valued certification.</a:t>
            </a:r>
          </a:p>
          <a:p>
            <a:pPr lvl="1" algn="just"/>
            <a:r>
              <a:rPr lang="en-US" dirty="0" smtClean="0"/>
              <a:t>Attendance at seminars and conferences that support the City’s Strategic Goals and/or provide Federal, State or Statutory updates.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1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L&amp;D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Department Heads, Managers &amp; Supervisors created a training plan for each employee. A copy of each plan was sent to HR and the City Manager.</a:t>
            </a:r>
          </a:p>
          <a:p>
            <a:pPr algn="just"/>
            <a:r>
              <a:rPr lang="en-US" dirty="0" smtClean="0"/>
              <a:t>Once an Employee had training goals established, they could then search for training opportunities that would support their individual plan.</a:t>
            </a:r>
          </a:p>
          <a:p>
            <a:pPr algn="just"/>
            <a:r>
              <a:rPr lang="en-US" dirty="0" smtClean="0"/>
              <a:t>When a learning opportunity is found, an L&amp;D request is sent to HR, approved, logged and tracked.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L&amp;D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As of March 31, 2012</a:t>
            </a:r>
          </a:p>
          <a:p>
            <a:pPr lvl="1" algn="just"/>
            <a:r>
              <a:rPr lang="en-US" dirty="0" smtClean="0"/>
              <a:t>266 Employees have participated in 240 learning opportunities.</a:t>
            </a:r>
          </a:p>
          <a:p>
            <a:pPr lvl="1" algn="just"/>
            <a:r>
              <a:rPr lang="en-US" dirty="0" smtClean="0"/>
              <a:t>$190K has been utilized or earmarked.  The funds have paid for:</a:t>
            </a:r>
          </a:p>
          <a:p>
            <a:pPr lvl="2" algn="just"/>
            <a:r>
              <a:rPr lang="en-US" dirty="0" smtClean="0"/>
              <a:t>Registration costs, course and material fees; exam fees and preparatory materials; certification &amp; licensure fees; and, travel expenses when necessary.</a:t>
            </a:r>
          </a:p>
          <a:p>
            <a:pPr lvl="1" algn="just"/>
            <a:r>
              <a:rPr lang="en-US" dirty="0"/>
              <a:t>This results </a:t>
            </a:r>
            <a:r>
              <a:rPr lang="en-US" dirty="0" smtClean="0"/>
              <a:t>is an </a:t>
            </a:r>
            <a:r>
              <a:rPr lang="en-US" dirty="0"/>
              <a:t>investment of $</a:t>
            </a:r>
            <a:r>
              <a:rPr lang="en-US" dirty="0" smtClean="0"/>
              <a:t>714 </a:t>
            </a:r>
            <a:r>
              <a:rPr lang="en-US" dirty="0"/>
              <a:t>per </a:t>
            </a:r>
            <a:r>
              <a:rPr lang="en-US" dirty="0" smtClean="0"/>
              <a:t>eligible employees per year.</a:t>
            </a:r>
          </a:p>
          <a:p>
            <a:pPr lvl="1" algn="just"/>
            <a:r>
              <a:rPr lang="en-US" dirty="0" smtClean="0"/>
              <a:t>To reduce costs, one trainer was brought to the City to facilitate a large class when possible.</a:t>
            </a:r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1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Knowledge, skills &amp; abilities have been developed in the following areas:	</a:t>
            </a:r>
          </a:p>
          <a:p>
            <a:pPr lvl="1"/>
            <a:r>
              <a:rPr lang="en-US" dirty="0" smtClean="0"/>
              <a:t>Technical Expertise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Effective Communication</a:t>
            </a:r>
          </a:p>
          <a:p>
            <a:pPr lvl="1"/>
            <a:r>
              <a:rPr lang="en-US" dirty="0" smtClean="0"/>
              <a:t>Computer Software</a:t>
            </a:r>
          </a:p>
          <a:p>
            <a:pPr lvl="1"/>
            <a:r>
              <a:rPr lang="en-US" dirty="0" smtClean="0"/>
              <a:t>Team Building</a:t>
            </a:r>
          </a:p>
          <a:p>
            <a:pPr lvl="1"/>
            <a:r>
              <a:rPr lang="en-US" dirty="0" smtClean="0"/>
              <a:t>Project Management</a:t>
            </a:r>
          </a:p>
          <a:p>
            <a:pPr lvl="1"/>
            <a:r>
              <a:rPr lang="en-US" dirty="0" smtClean="0"/>
              <a:t>Public Management &amp; Administration </a:t>
            </a:r>
          </a:p>
          <a:p>
            <a:pPr lvl="1"/>
            <a:r>
              <a:rPr lang="en-US" dirty="0" smtClean="0"/>
              <a:t>Emergency Management &amp; Safety</a:t>
            </a:r>
          </a:p>
        </p:txBody>
      </p:sp>
    </p:spTree>
    <p:extLst>
      <p:ext uri="{BB962C8B-B14F-4D97-AF65-F5344CB8AC3E}">
        <p14:creationId xmlns:p14="http://schemas.microsoft.com/office/powerpoint/2010/main" val="34165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Management Services</a:t>
            </a:r>
          </a:p>
          <a:p>
            <a:pPr lvl="1" algn="just"/>
            <a:r>
              <a:rPr lang="en-US" dirty="0" smtClean="0"/>
              <a:t>Human Resources</a:t>
            </a:r>
          </a:p>
          <a:p>
            <a:pPr lvl="2" algn="just"/>
            <a:r>
              <a:rPr lang="en-US" dirty="0" smtClean="0"/>
              <a:t>Staff has taken courses to obtain or maintain PHR &amp; SPHR Certifications; earned certifications in HR Management &amp; Public Management; and, one employee has the unique opportunity to acquire an Emergenetics Certification to bring back and provide to all City Employees.</a:t>
            </a:r>
          </a:p>
          <a:p>
            <a:pPr lvl="1" algn="just"/>
            <a:r>
              <a:rPr lang="en-US" dirty="0"/>
              <a:t>City </a:t>
            </a:r>
            <a:r>
              <a:rPr lang="en-US" dirty="0" smtClean="0"/>
              <a:t>Clerk’s Office</a:t>
            </a:r>
          </a:p>
          <a:p>
            <a:pPr lvl="2" algn="just"/>
            <a:r>
              <a:rPr lang="en-US" dirty="0" smtClean="0"/>
              <a:t>Staff will obtain Certified Municipal Clerk Designation; ICRM Certification; a certificate in Public Management; and, a Certificate in Records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Management Services, continued</a:t>
            </a:r>
          </a:p>
          <a:p>
            <a:pPr lvl="1" algn="just"/>
            <a:r>
              <a:rPr lang="en-US" dirty="0" smtClean="0"/>
              <a:t>Customer Service</a:t>
            </a:r>
          </a:p>
          <a:p>
            <a:pPr lvl="2" algn="just"/>
            <a:r>
              <a:rPr lang="en-US" dirty="0" smtClean="0"/>
              <a:t>Staff has taken courses to support customer service skills, passport implementation, computer skills, business licensing and communication skills. </a:t>
            </a:r>
          </a:p>
          <a:p>
            <a:pPr lvl="1" algn="just"/>
            <a:r>
              <a:rPr lang="en-US" dirty="0" smtClean="0"/>
              <a:t>Contracts &amp; Risk Management</a:t>
            </a:r>
          </a:p>
          <a:p>
            <a:pPr lvl="2" algn="just"/>
            <a:r>
              <a:rPr lang="en-US" dirty="0" smtClean="0"/>
              <a:t>The PRIMA &amp; NIGP conferences will provide support that is critical for the Risk and Purchasing functions.</a:t>
            </a:r>
          </a:p>
          <a:p>
            <a:pPr lvl="1" algn="just"/>
            <a:r>
              <a:rPr lang="en-US" dirty="0"/>
              <a:t>Community </a:t>
            </a:r>
            <a:r>
              <a:rPr lang="en-US" dirty="0" smtClean="0"/>
              <a:t>Relations</a:t>
            </a:r>
          </a:p>
          <a:p>
            <a:pPr lvl="2" algn="just"/>
            <a:r>
              <a:rPr lang="en-US" dirty="0" smtClean="0"/>
              <a:t>Attended Media Relations with support staff.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6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L&amp;D Accomplishments Measured Against Training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Community Services</a:t>
            </a:r>
          </a:p>
          <a:p>
            <a:pPr lvl="1" algn="just"/>
            <a:r>
              <a:rPr lang="en-US" dirty="0" smtClean="0"/>
              <a:t>Administrative Staff &amp; Management Team</a:t>
            </a:r>
          </a:p>
          <a:p>
            <a:pPr lvl="2" algn="just"/>
            <a:r>
              <a:rPr lang="en-US" dirty="0" smtClean="0"/>
              <a:t>Intermediate &amp; Advanced Excel Training has been completed.</a:t>
            </a:r>
          </a:p>
          <a:p>
            <a:pPr lvl="2" algn="just"/>
            <a:r>
              <a:rPr lang="en-US" dirty="0" smtClean="0"/>
              <a:t>The management team will attend Emergenetics training.</a:t>
            </a:r>
          </a:p>
          <a:p>
            <a:pPr lvl="1" algn="just"/>
            <a:r>
              <a:rPr lang="en-US" dirty="0" smtClean="0"/>
              <a:t>Building</a:t>
            </a:r>
          </a:p>
          <a:p>
            <a:pPr lvl="2" algn="just"/>
            <a:r>
              <a:rPr lang="en-US" dirty="0" smtClean="0"/>
              <a:t>Staff has been able to attend the ICC Annual Conference, IAEI Electrical Conference; and, complete grounding &amp; bonding courses. </a:t>
            </a:r>
          </a:p>
          <a:p>
            <a:pPr lvl="1" algn="just"/>
            <a:r>
              <a:rPr lang="en-US" dirty="0" smtClean="0"/>
              <a:t>Transportation</a:t>
            </a:r>
          </a:p>
          <a:p>
            <a:pPr lvl="2" algn="just"/>
            <a:r>
              <a:rPr lang="en-US" dirty="0" smtClean="0"/>
              <a:t>This team has been able to attend the ITE Technical Conference, pavement management training, world of asphalt training and obtain a Field Testing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5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1318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   Learning &amp; Development Fund</vt:lpstr>
      <vt:lpstr>Background </vt:lpstr>
      <vt:lpstr>The L&amp;D Fund is Born</vt:lpstr>
      <vt:lpstr>L&amp;D Administration</vt:lpstr>
      <vt:lpstr>L&amp;D Utilization</vt:lpstr>
      <vt:lpstr>Training Snapshot</vt:lpstr>
      <vt:lpstr>Department L&amp;D Accomplishments Measured Against Training Plans</vt:lpstr>
      <vt:lpstr>Department L&amp;D Accomplishments Measured Against Training Plans</vt:lpstr>
      <vt:lpstr>Department L&amp;D Accomplishments Measured Against Training Plans</vt:lpstr>
      <vt:lpstr>Department L&amp;D Accomplishments Measured Against Training Plans</vt:lpstr>
      <vt:lpstr>Department Accomplishments Measured Against Training Plans</vt:lpstr>
      <vt:lpstr>Department L&amp;D Accomplishments Measured Against Training Plans</vt:lpstr>
      <vt:lpstr>Department L&amp;D Accomplishments Measured Against Training Plans</vt:lpstr>
      <vt:lpstr>New Needs</vt:lpstr>
      <vt:lpstr>Critical Department Needs</vt:lpstr>
      <vt:lpstr>Critical Department Needs</vt:lpstr>
      <vt:lpstr>Critical Department Needs</vt:lpstr>
      <vt:lpstr>Critical Department Needs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Learning &amp; Development Fund</dc:title>
  <dc:creator>Jennifer McCall</dc:creator>
  <cp:lastModifiedBy>Jennifer McCall</cp:lastModifiedBy>
  <cp:revision>23</cp:revision>
  <dcterms:created xsi:type="dcterms:W3CDTF">2012-03-28T18:12:31Z</dcterms:created>
  <dcterms:modified xsi:type="dcterms:W3CDTF">2012-03-29T15:51:08Z</dcterms:modified>
</cp:coreProperties>
</file>