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7" r:id="rId5"/>
  </p:sldMasterIdLst>
  <p:notesMasterIdLst>
    <p:notesMasterId r:id="rId36"/>
  </p:notesMasterIdLst>
  <p:handoutMasterIdLst>
    <p:handoutMasterId r:id="rId37"/>
  </p:handoutMasterIdLst>
  <p:sldIdLst>
    <p:sldId id="256" r:id="rId6"/>
    <p:sldId id="756" r:id="rId7"/>
    <p:sldId id="716" r:id="rId8"/>
    <p:sldId id="691" r:id="rId9"/>
    <p:sldId id="772" r:id="rId10"/>
    <p:sldId id="356" r:id="rId11"/>
    <p:sldId id="688" r:id="rId12"/>
    <p:sldId id="261" r:id="rId13"/>
    <p:sldId id="693" r:id="rId14"/>
    <p:sldId id="767" r:id="rId15"/>
    <p:sldId id="692" r:id="rId16"/>
    <p:sldId id="714" r:id="rId17"/>
    <p:sldId id="747" r:id="rId18"/>
    <p:sldId id="676" r:id="rId19"/>
    <p:sldId id="768" r:id="rId20"/>
    <p:sldId id="602" r:id="rId21"/>
    <p:sldId id="774" r:id="rId22"/>
    <p:sldId id="775" r:id="rId23"/>
    <p:sldId id="761" r:id="rId24"/>
    <p:sldId id="777" r:id="rId25"/>
    <p:sldId id="770" r:id="rId26"/>
    <p:sldId id="679" r:id="rId27"/>
    <p:sldId id="680" r:id="rId28"/>
    <p:sldId id="748" r:id="rId29"/>
    <p:sldId id="766" r:id="rId30"/>
    <p:sldId id="771" r:id="rId31"/>
    <p:sldId id="776" r:id="rId32"/>
    <p:sldId id="773" r:id="rId33"/>
    <p:sldId id="778" r:id="rId34"/>
    <p:sldId id="754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rfoss, Laura" initials="SL" lastIdx="1" clrIdx="0">
    <p:extLst>
      <p:ext uri="{19B8F6BF-5375-455C-9EA6-DF929625EA0E}">
        <p15:presenceInfo xmlns:p15="http://schemas.microsoft.com/office/powerpoint/2012/main" userId="S-1-5-21-1030448750-1257440533-270368766-25389" providerId="AD"/>
      </p:ext>
    </p:extLst>
  </p:cmAuthor>
  <p:cmAuthor id="2" name="Kizzie, Christopher" initials="KC" lastIdx="8" clrIdx="1">
    <p:extLst>
      <p:ext uri="{19B8F6BF-5375-455C-9EA6-DF929625EA0E}">
        <p15:presenceInfo xmlns:p15="http://schemas.microsoft.com/office/powerpoint/2012/main" userId="S-1-5-21-1030448750-1257440533-270368766-22042" providerId="AD"/>
      </p:ext>
    </p:extLst>
  </p:cmAuthor>
  <p:cmAuthor id="3" name="Pearlstein, Jordan" initials="PJ" lastIdx="1" clrIdx="2">
    <p:extLst>
      <p:ext uri="{19B8F6BF-5375-455C-9EA6-DF929625EA0E}">
        <p15:presenceInfo xmlns:p15="http://schemas.microsoft.com/office/powerpoint/2012/main" userId="S-1-5-21-1030448750-1257440533-270368766-30007" providerId="AD"/>
      </p:ext>
    </p:extLst>
  </p:cmAuthor>
  <p:cmAuthor id="4" name="Hartmann, Susan" initials="HS" lastIdx="1" clrIdx="3">
    <p:extLst>
      <p:ext uri="{19B8F6BF-5375-455C-9EA6-DF929625EA0E}">
        <p15:presenceInfo xmlns:p15="http://schemas.microsoft.com/office/powerpoint/2012/main" userId="S-1-5-21-1030448750-1257440533-270368766-31227" providerId="AD"/>
      </p:ext>
    </p:extLst>
  </p:cmAuthor>
  <p:cmAuthor id="5" name="Jordan, Anne" initials="JA" lastIdx="19" clrIdx="4">
    <p:extLst>
      <p:ext uri="{19B8F6BF-5375-455C-9EA6-DF929625EA0E}">
        <p15:presenceInfo xmlns:p15="http://schemas.microsoft.com/office/powerpoint/2012/main" userId="S-1-5-21-1030448750-1257440533-270368766-282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CAB"/>
    <a:srgbClr val="4E7C47"/>
    <a:srgbClr val="A1B7CA"/>
    <a:srgbClr val="E7EBF1"/>
    <a:srgbClr val="E9EDF4"/>
    <a:srgbClr val="6D97C8"/>
    <a:srgbClr val="4F81BD"/>
    <a:srgbClr val="3F6EA7"/>
    <a:srgbClr val="0071B3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72973" autoAdjust="0"/>
  </p:normalViewPr>
  <p:slideViewPr>
    <p:cSldViewPr snapToGrid="0">
      <p:cViewPr varScale="1">
        <p:scale>
          <a:sx n="83" d="100"/>
          <a:sy n="83" d="100"/>
        </p:scale>
        <p:origin x="241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47F88-A1EC-49B4-B3F4-78100930808B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FAECD6E-5AFB-43FF-855D-33ED86FB47F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latin typeface="+mj-lt"/>
            </a:rPr>
            <a:t>Assess housing needs, market conditions, &amp; local capacity</a:t>
          </a:r>
        </a:p>
      </dgm:t>
    </dgm:pt>
    <dgm:pt modelId="{88040084-31D6-439C-A13B-B9057E3F6BFD}" type="parTrans" cxnId="{13BD94E4-D8AF-46BA-A259-3F2DE67C43A7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60F90CA0-AF22-4A50-A82D-14F2A113C794}" type="sibTrans" cxnId="{13BD94E4-D8AF-46BA-A259-3F2DE67C43A7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11AE80C-33CB-43E2-B110-4EE770C6CA2B}">
      <dgm:prSet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latin typeface="+mj-lt"/>
            </a:rPr>
            <a:t>Develop strategy focus areas &amp; supporting actions</a:t>
          </a:r>
          <a:endParaRPr lang="en-US" sz="1600" dirty="0">
            <a:latin typeface="+mj-lt"/>
          </a:endParaRPr>
        </a:p>
      </dgm:t>
    </dgm:pt>
    <dgm:pt modelId="{B3B2AAEF-D4BF-4EC2-99B3-473365C172FB}" type="parTrans" cxnId="{4D17634D-1BB3-47E3-8431-5301D2B5D1FC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2C638F1-09BB-4F4B-9EC7-EEB6BE8287F2}" type="sibTrans" cxnId="{4D17634D-1BB3-47E3-8431-5301D2B5D1FC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6C971F0C-40D2-4599-B0FF-3C605887158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b="1" i="1" dirty="0">
              <a:solidFill>
                <a:schemeClr val="bg1"/>
              </a:solidFill>
              <a:latin typeface="+mj-lt"/>
            </a:rPr>
            <a:t>Housing Our Future</a:t>
          </a:r>
          <a:endParaRPr lang="en-US" sz="1600" dirty="0">
            <a:solidFill>
              <a:schemeClr val="bg1"/>
            </a:solidFill>
            <a:latin typeface="+mj-lt"/>
          </a:endParaRPr>
        </a:p>
      </dgm:t>
    </dgm:pt>
    <dgm:pt modelId="{D8BF4BBE-53BA-499A-B195-63C6DB4F1F30}" type="parTrans" cxnId="{414912FC-4B27-463E-85B9-DB4E5A361D9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913E947A-9CD5-44E9-802E-6EF6DC370E24}" type="sibTrans" cxnId="{414912FC-4B27-463E-85B9-DB4E5A361D96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6FAD1F0-08AB-4EB9-A77B-7AD291ABD682}">
      <dgm:prSet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latin typeface="+mj-lt"/>
            </a:rPr>
            <a:t>Vet strategies with local stakeholders &amp; residents</a:t>
          </a:r>
        </a:p>
      </dgm:t>
    </dgm:pt>
    <dgm:pt modelId="{1AB8A8FE-C219-46CE-8757-098301671919}" type="parTrans" cxnId="{CCF26614-953A-4CEC-8AD8-95F5998E15A7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C708A5E-0232-4731-A595-E0D74925D26A}" type="sibTrans" cxnId="{CCF26614-953A-4CEC-8AD8-95F5998E15A7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7B3A17D-1BA5-46EF-A970-403C373B77D2}">
      <dgm:prSet custT="1"/>
      <dgm:spPr>
        <a:solidFill>
          <a:schemeClr val="bg1"/>
        </a:solidFill>
      </dgm:spPr>
      <dgm:t>
        <a:bodyPr/>
        <a:lstStyle/>
        <a:p>
          <a:r>
            <a:rPr lang="en-US" sz="1600" b="1" dirty="0">
              <a:latin typeface="+mj-lt"/>
            </a:rPr>
            <a:t>Establish a planning structure</a:t>
          </a:r>
          <a:endParaRPr lang="en-US" sz="2800" b="1" dirty="0">
            <a:latin typeface="+mj-lt"/>
          </a:endParaRPr>
        </a:p>
      </dgm:t>
    </dgm:pt>
    <dgm:pt modelId="{C13D4E3F-064E-4E16-9C64-C6FDE99C8347}" type="parTrans" cxnId="{F21C2069-8BDC-4F43-8C48-C21185796745}">
      <dgm:prSet/>
      <dgm:spPr/>
      <dgm:t>
        <a:bodyPr/>
        <a:lstStyle/>
        <a:p>
          <a:endParaRPr lang="en-US" sz="2000"/>
        </a:p>
      </dgm:t>
    </dgm:pt>
    <dgm:pt modelId="{037CCA90-BDA2-41ED-83E3-976946472FCB}" type="sibTrans" cxnId="{F21C2069-8BDC-4F43-8C48-C21185796745}">
      <dgm:prSet/>
      <dgm:spPr/>
      <dgm:t>
        <a:bodyPr/>
        <a:lstStyle/>
        <a:p>
          <a:endParaRPr lang="en-US" sz="2000"/>
        </a:p>
      </dgm:t>
    </dgm:pt>
    <dgm:pt modelId="{A14A0E5A-3440-4E69-BB6A-8AB0CFC5FE32}" type="pres">
      <dgm:prSet presAssocID="{91147F88-A1EC-49B4-B3F4-78100930808B}" presName="CompostProcess" presStyleCnt="0">
        <dgm:presLayoutVars>
          <dgm:dir/>
          <dgm:resizeHandles val="exact"/>
        </dgm:presLayoutVars>
      </dgm:prSet>
      <dgm:spPr/>
    </dgm:pt>
    <dgm:pt modelId="{3A7A3424-B639-4C9A-B8DF-F269197E82F3}" type="pres">
      <dgm:prSet presAssocID="{91147F88-A1EC-49B4-B3F4-78100930808B}" presName="arrow" presStyleLbl="bgShp" presStyleIdx="0" presStyleCnt="1"/>
      <dgm:spPr/>
    </dgm:pt>
    <dgm:pt modelId="{5D51C652-79AD-4EC4-ABE9-AE63EF150107}" type="pres">
      <dgm:prSet presAssocID="{91147F88-A1EC-49B4-B3F4-78100930808B}" presName="linearProcess" presStyleCnt="0"/>
      <dgm:spPr/>
    </dgm:pt>
    <dgm:pt modelId="{A6D4C566-D10F-4C49-9EBD-AB699F7E8F5F}" type="pres">
      <dgm:prSet presAssocID="{A7B3A17D-1BA5-46EF-A970-403C373B77D2}" presName="textNode" presStyleLbl="node1" presStyleIdx="0" presStyleCnt="5">
        <dgm:presLayoutVars>
          <dgm:bulletEnabled val="1"/>
        </dgm:presLayoutVars>
      </dgm:prSet>
      <dgm:spPr/>
    </dgm:pt>
    <dgm:pt modelId="{42152C8C-9B50-4DA3-8D0C-D852E16D9ECB}" type="pres">
      <dgm:prSet presAssocID="{037CCA90-BDA2-41ED-83E3-976946472FCB}" presName="sibTrans" presStyleCnt="0"/>
      <dgm:spPr/>
    </dgm:pt>
    <dgm:pt modelId="{3C9D1988-C22B-4D20-A851-0C764488A3BA}" type="pres">
      <dgm:prSet presAssocID="{6FAECD6E-5AFB-43FF-855D-33ED86FB47F0}" presName="textNode" presStyleLbl="node1" presStyleIdx="1" presStyleCnt="5">
        <dgm:presLayoutVars>
          <dgm:bulletEnabled val="1"/>
        </dgm:presLayoutVars>
      </dgm:prSet>
      <dgm:spPr/>
    </dgm:pt>
    <dgm:pt modelId="{A347549F-968A-47D0-970F-CAE4785C0709}" type="pres">
      <dgm:prSet presAssocID="{60F90CA0-AF22-4A50-A82D-14F2A113C794}" presName="sibTrans" presStyleCnt="0"/>
      <dgm:spPr/>
    </dgm:pt>
    <dgm:pt modelId="{D1FE79AC-E690-41EF-A23C-037AE5ABC187}" type="pres">
      <dgm:prSet presAssocID="{F11AE80C-33CB-43E2-B110-4EE770C6CA2B}" presName="textNode" presStyleLbl="node1" presStyleIdx="2" presStyleCnt="5">
        <dgm:presLayoutVars>
          <dgm:bulletEnabled val="1"/>
        </dgm:presLayoutVars>
      </dgm:prSet>
      <dgm:spPr/>
    </dgm:pt>
    <dgm:pt modelId="{9FAFA01D-2BBD-4EEE-9BC3-C20B62A8146D}" type="pres">
      <dgm:prSet presAssocID="{A2C638F1-09BB-4F4B-9EC7-EEB6BE8287F2}" presName="sibTrans" presStyleCnt="0"/>
      <dgm:spPr/>
    </dgm:pt>
    <dgm:pt modelId="{AE0E6D21-E0AB-4821-8091-15D2884E96C9}" type="pres">
      <dgm:prSet presAssocID="{56FAD1F0-08AB-4EB9-A77B-7AD291ABD682}" presName="textNode" presStyleLbl="node1" presStyleIdx="3" presStyleCnt="5" custScaleX="101248">
        <dgm:presLayoutVars>
          <dgm:bulletEnabled val="1"/>
        </dgm:presLayoutVars>
      </dgm:prSet>
      <dgm:spPr/>
    </dgm:pt>
    <dgm:pt modelId="{3F70CEAA-9C88-4A02-9B91-7D3DE0A857F7}" type="pres">
      <dgm:prSet presAssocID="{BC708A5E-0232-4731-A595-E0D74925D26A}" presName="sibTrans" presStyleCnt="0"/>
      <dgm:spPr/>
    </dgm:pt>
    <dgm:pt modelId="{11F996E9-BA69-4352-BCDC-1D6E0BB0CAFA}" type="pres">
      <dgm:prSet presAssocID="{6C971F0C-40D2-4599-B0FF-3C605887158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856F605-B259-4548-83A3-D28D6F06F0C6}" type="presOf" srcId="{6C971F0C-40D2-4599-B0FF-3C6058871586}" destId="{11F996E9-BA69-4352-BCDC-1D6E0BB0CAFA}" srcOrd="0" destOrd="0" presId="urn:microsoft.com/office/officeart/2005/8/layout/hProcess9"/>
    <dgm:cxn modelId="{CCF26614-953A-4CEC-8AD8-95F5998E15A7}" srcId="{91147F88-A1EC-49B4-B3F4-78100930808B}" destId="{56FAD1F0-08AB-4EB9-A77B-7AD291ABD682}" srcOrd="3" destOrd="0" parTransId="{1AB8A8FE-C219-46CE-8757-098301671919}" sibTransId="{BC708A5E-0232-4731-A595-E0D74925D26A}"/>
    <dgm:cxn modelId="{F0B69462-B1A4-4D3D-B6D6-E964E89258E2}" type="presOf" srcId="{91147F88-A1EC-49B4-B3F4-78100930808B}" destId="{A14A0E5A-3440-4E69-BB6A-8AB0CFC5FE32}" srcOrd="0" destOrd="0" presId="urn:microsoft.com/office/officeart/2005/8/layout/hProcess9"/>
    <dgm:cxn modelId="{F21C2069-8BDC-4F43-8C48-C21185796745}" srcId="{91147F88-A1EC-49B4-B3F4-78100930808B}" destId="{A7B3A17D-1BA5-46EF-A970-403C373B77D2}" srcOrd="0" destOrd="0" parTransId="{C13D4E3F-064E-4E16-9C64-C6FDE99C8347}" sibTransId="{037CCA90-BDA2-41ED-83E3-976946472FCB}"/>
    <dgm:cxn modelId="{4D17634D-1BB3-47E3-8431-5301D2B5D1FC}" srcId="{91147F88-A1EC-49B4-B3F4-78100930808B}" destId="{F11AE80C-33CB-43E2-B110-4EE770C6CA2B}" srcOrd="2" destOrd="0" parTransId="{B3B2AAEF-D4BF-4EC2-99B3-473365C172FB}" sibTransId="{A2C638F1-09BB-4F4B-9EC7-EEB6BE8287F2}"/>
    <dgm:cxn modelId="{C0A566A4-3CDF-4082-834A-6C7118A2EC5D}" type="presOf" srcId="{A7B3A17D-1BA5-46EF-A970-403C373B77D2}" destId="{A6D4C566-D10F-4C49-9EBD-AB699F7E8F5F}" srcOrd="0" destOrd="0" presId="urn:microsoft.com/office/officeart/2005/8/layout/hProcess9"/>
    <dgm:cxn modelId="{424342B9-EDBB-4822-86BA-6D0467E23034}" type="presOf" srcId="{6FAECD6E-5AFB-43FF-855D-33ED86FB47F0}" destId="{3C9D1988-C22B-4D20-A851-0C764488A3BA}" srcOrd="0" destOrd="0" presId="urn:microsoft.com/office/officeart/2005/8/layout/hProcess9"/>
    <dgm:cxn modelId="{27A905D1-7B77-45C0-B3E9-CEB198946E88}" type="presOf" srcId="{F11AE80C-33CB-43E2-B110-4EE770C6CA2B}" destId="{D1FE79AC-E690-41EF-A23C-037AE5ABC187}" srcOrd="0" destOrd="0" presId="urn:microsoft.com/office/officeart/2005/8/layout/hProcess9"/>
    <dgm:cxn modelId="{963665E3-5240-494D-AB12-B954A44E4166}" type="presOf" srcId="{56FAD1F0-08AB-4EB9-A77B-7AD291ABD682}" destId="{AE0E6D21-E0AB-4821-8091-15D2884E96C9}" srcOrd="0" destOrd="0" presId="urn:microsoft.com/office/officeart/2005/8/layout/hProcess9"/>
    <dgm:cxn modelId="{13BD94E4-D8AF-46BA-A259-3F2DE67C43A7}" srcId="{91147F88-A1EC-49B4-B3F4-78100930808B}" destId="{6FAECD6E-5AFB-43FF-855D-33ED86FB47F0}" srcOrd="1" destOrd="0" parTransId="{88040084-31D6-439C-A13B-B9057E3F6BFD}" sibTransId="{60F90CA0-AF22-4A50-A82D-14F2A113C794}"/>
    <dgm:cxn modelId="{414912FC-4B27-463E-85B9-DB4E5A361D96}" srcId="{91147F88-A1EC-49B4-B3F4-78100930808B}" destId="{6C971F0C-40D2-4599-B0FF-3C6058871586}" srcOrd="4" destOrd="0" parTransId="{D8BF4BBE-53BA-499A-B195-63C6DB4F1F30}" sibTransId="{913E947A-9CD5-44E9-802E-6EF6DC370E24}"/>
    <dgm:cxn modelId="{F7BFCF09-C30C-45F2-8F00-20254CD4EF6A}" type="presParOf" srcId="{A14A0E5A-3440-4E69-BB6A-8AB0CFC5FE32}" destId="{3A7A3424-B639-4C9A-B8DF-F269197E82F3}" srcOrd="0" destOrd="0" presId="urn:microsoft.com/office/officeart/2005/8/layout/hProcess9"/>
    <dgm:cxn modelId="{4815CEF2-A409-438B-A650-3F74DA154C6A}" type="presParOf" srcId="{A14A0E5A-3440-4E69-BB6A-8AB0CFC5FE32}" destId="{5D51C652-79AD-4EC4-ABE9-AE63EF150107}" srcOrd="1" destOrd="0" presId="urn:microsoft.com/office/officeart/2005/8/layout/hProcess9"/>
    <dgm:cxn modelId="{7DB7116F-6837-4AD7-9CEF-5BEAD985860D}" type="presParOf" srcId="{5D51C652-79AD-4EC4-ABE9-AE63EF150107}" destId="{A6D4C566-D10F-4C49-9EBD-AB699F7E8F5F}" srcOrd="0" destOrd="0" presId="urn:microsoft.com/office/officeart/2005/8/layout/hProcess9"/>
    <dgm:cxn modelId="{9B5D71C4-FEF2-4C11-B095-0726655A070F}" type="presParOf" srcId="{5D51C652-79AD-4EC4-ABE9-AE63EF150107}" destId="{42152C8C-9B50-4DA3-8D0C-D852E16D9ECB}" srcOrd="1" destOrd="0" presId="urn:microsoft.com/office/officeart/2005/8/layout/hProcess9"/>
    <dgm:cxn modelId="{1BA25CCB-3254-40A1-B134-F6F596015622}" type="presParOf" srcId="{5D51C652-79AD-4EC4-ABE9-AE63EF150107}" destId="{3C9D1988-C22B-4D20-A851-0C764488A3BA}" srcOrd="2" destOrd="0" presId="urn:microsoft.com/office/officeart/2005/8/layout/hProcess9"/>
    <dgm:cxn modelId="{9F3D65BA-11AE-4887-984D-D5842FAE0A08}" type="presParOf" srcId="{5D51C652-79AD-4EC4-ABE9-AE63EF150107}" destId="{A347549F-968A-47D0-970F-CAE4785C0709}" srcOrd="3" destOrd="0" presId="urn:microsoft.com/office/officeart/2005/8/layout/hProcess9"/>
    <dgm:cxn modelId="{8F152004-8EA2-4985-BE20-A72D8ECF3DDC}" type="presParOf" srcId="{5D51C652-79AD-4EC4-ABE9-AE63EF150107}" destId="{D1FE79AC-E690-41EF-A23C-037AE5ABC187}" srcOrd="4" destOrd="0" presId="urn:microsoft.com/office/officeart/2005/8/layout/hProcess9"/>
    <dgm:cxn modelId="{9AF6C97E-9932-4EE5-AC88-32083D5AB5F3}" type="presParOf" srcId="{5D51C652-79AD-4EC4-ABE9-AE63EF150107}" destId="{9FAFA01D-2BBD-4EEE-9BC3-C20B62A8146D}" srcOrd="5" destOrd="0" presId="urn:microsoft.com/office/officeart/2005/8/layout/hProcess9"/>
    <dgm:cxn modelId="{C2677BC0-ACED-47E9-A41D-E8AF2A6809E8}" type="presParOf" srcId="{5D51C652-79AD-4EC4-ABE9-AE63EF150107}" destId="{AE0E6D21-E0AB-4821-8091-15D2884E96C9}" srcOrd="6" destOrd="0" presId="urn:microsoft.com/office/officeart/2005/8/layout/hProcess9"/>
    <dgm:cxn modelId="{A4B01F2C-36C4-4681-9E1D-C2FF422B7F03}" type="presParOf" srcId="{5D51C652-79AD-4EC4-ABE9-AE63EF150107}" destId="{3F70CEAA-9C88-4A02-9B91-7D3DE0A857F7}" srcOrd="7" destOrd="0" presId="urn:microsoft.com/office/officeart/2005/8/layout/hProcess9"/>
    <dgm:cxn modelId="{762CE26A-ED1B-4BB4-8B24-27A14D067209}" type="presParOf" srcId="{5D51C652-79AD-4EC4-ABE9-AE63EF150107}" destId="{11F996E9-BA69-4352-BCDC-1D6E0BB0CAF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18CCD-E1FB-4239-A0C1-1FEDCF482B9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96E54-BD58-4D78-A6A6-5C6132D62C9D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Affordable Housing</a:t>
          </a:r>
        </a:p>
      </dgm:t>
    </dgm:pt>
    <dgm:pt modelId="{459ACE1D-B1B6-4F77-8222-9E3ECBBFF818}" type="parTrans" cxnId="{2211E69E-CF79-49E1-8805-7597BCF12D3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25A097B-BC6C-42CE-BE3D-40622C304BB8}" type="sibTrans" cxnId="{2211E69E-CF79-49E1-8805-7597BCF12D3A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5BCB25F-6155-487A-ABAA-B7A751F8924C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Access to Jobs</a:t>
          </a:r>
        </a:p>
      </dgm:t>
    </dgm:pt>
    <dgm:pt modelId="{D0A2703B-390C-496B-AF91-462E94B299E7}" type="parTrans" cxnId="{B4C7C43F-1C68-4769-9497-5B275229160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8C70CE8-ABE3-4731-9CA9-16AA338578CF}" type="sibTrans" cxnId="{B4C7C43F-1C68-4769-9497-5B275229160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1118093-733D-4D5A-B0A3-614531F6EEF4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Access to Services</a:t>
          </a:r>
        </a:p>
      </dgm:t>
    </dgm:pt>
    <dgm:pt modelId="{272C6254-FBCE-4542-AA51-955F0D8B2232}" type="parTrans" cxnId="{40269855-2939-4C36-8D15-2749D6B7FAA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0DF538C-E10D-40AE-8447-474531868CAF}" type="sibTrans" cxnId="{40269855-2939-4C36-8D15-2749D6B7FAA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F8B519E-DA58-4727-873B-2205EC4E6B03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Access to Quality Education</a:t>
          </a:r>
        </a:p>
      </dgm:t>
    </dgm:pt>
    <dgm:pt modelId="{F18104E4-0382-4BB7-B6C0-9115C802AF6E}" type="parTrans" cxnId="{2FE9D320-A1DC-4CB4-9494-639E89CB2EF8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CAA42D2-68EB-4D01-8958-085F4EBFC940}" type="sibTrans" cxnId="{2FE9D320-A1DC-4CB4-9494-639E89CB2EF8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E3A29A3-359B-407C-A994-8BF64FD6372F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Access to Transit</a:t>
          </a:r>
        </a:p>
      </dgm:t>
    </dgm:pt>
    <dgm:pt modelId="{2A356BB8-B4BD-4B38-B346-38CEE8EDE005}" type="parTrans" cxnId="{69FDC0D3-920B-47D5-ABB4-DBD63AD5790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053E38A-9265-4B0E-A66C-04CFC067860B}" type="sibTrans" cxnId="{69FDC0D3-920B-47D5-ABB4-DBD63AD57905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1A9997A-2D96-4AB9-88F5-A4321A33FB90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Better Health Outcomes</a:t>
          </a:r>
        </a:p>
      </dgm:t>
    </dgm:pt>
    <dgm:pt modelId="{0DC7B5EE-3931-4A85-BAF8-460BF7562EB8}" type="parTrans" cxnId="{90633CAB-F6E9-4E49-878C-3FCA44EA9A9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7CD6F52-D8B4-4CE7-821B-B084A97E5C26}" type="sibTrans" cxnId="{90633CAB-F6E9-4E49-878C-3FCA44EA9A9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99DC06C8-AD7D-4F25-A464-B7BD26743055}">
      <dgm:prSet phldrT="[Text]"/>
      <dgm:spPr/>
      <dgm:t>
        <a:bodyPr/>
        <a:lstStyle/>
        <a:p>
          <a:endParaRPr lang="en-US" sz="2000" dirty="0">
            <a:latin typeface="+mj-lt"/>
          </a:endParaRPr>
        </a:p>
      </dgm:t>
    </dgm:pt>
    <dgm:pt modelId="{220887D1-68A6-4550-8A34-D7D2D99B6E35}" type="sibTrans" cxnId="{79A7A0CB-0B2E-44B7-9AD9-A979EFE59BDC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7C275A6-D454-44A8-A44D-832DABDE25C6}" type="parTrans" cxnId="{79A7A0CB-0B2E-44B7-9AD9-A979EFE59BDC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BC81091-FD2B-452A-9D67-450B8876C0A2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Housing Security</a:t>
          </a:r>
        </a:p>
      </dgm:t>
    </dgm:pt>
    <dgm:pt modelId="{866D008B-9530-4931-86AC-4E19057BB9A4}" type="parTrans" cxnId="{C27F55E5-0539-4CF4-8F9B-6E45EF10BF4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19D1C83-B570-421F-AA85-AD24F65B9C31}" type="sibTrans" cxnId="{C27F55E5-0539-4CF4-8F9B-6E45EF10BF4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53C6975-5E71-4374-8DDF-49B9274E8D6B}" type="pres">
      <dgm:prSet presAssocID="{59818CCD-E1FB-4239-A0C1-1FEDCF482B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DA30BA8-A325-4F40-818C-1DEA1A4E508B}" type="pres">
      <dgm:prSet presAssocID="{81B96E54-BD58-4D78-A6A6-5C6132D62C9D}" presName="Parent" presStyleLbl="node0" presStyleIdx="0" presStyleCnt="1">
        <dgm:presLayoutVars>
          <dgm:chMax val="6"/>
          <dgm:chPref val="6"/>
        </dgm:presLayoutVars>
      </dgm:prSet>
      <dgm:spPr/>
    </dgm:pt>
    <dgm:pt modelId="{BD13220F-C19E-4860-8C53-72AF1B54FE44}" type="pres">
      <dgm:prSet presAssocID="{C5BCB25F-6155-487A-ABAA-B7A751F8924C}" presName="Accent1" presStyleCnt="0"/>
      <dgm:spPr/>
    </dgm:pt>
    <dgm:pt modelId="{2FED78EF-2FDA-4F1B-B1E2-E43C6F256BD7}" type="pres">
      <dgm:prSet presAssocID="{C5BCB25F-6155-487A-ABAA-B7A751F8924C}" presName="Accent" presStyleLbl="bgShp" presStyleIdx="0" presStyleCnt="6"/>
      <dgm:spPr/>
    </dgm:pt>
    <dgm:pt modelId="{9D0C1E84-F0D8-4224-885A-2C7068DF599A}" type="pres">
      <dgm:prSet presAssocID="{C5BCB25F-6155-487A-ABAA-B7A751F8924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0832E62-CD96-444E-9DED-D9406B1A847F}" type="pres">
      <dgm:prSet presAssocID="{41118093-733D-4D5A-B0A3-614531F6EEF4}" presName="Accent2" presStyleCnt="0"/>
      <dgm:spPr/>
    </dgm:pt>
    <dgm:pt modelId="{FB2A21AA-9672-47FB-AA6D-CE94CF4333EC}" type="pres">
      <dgm:prSet presAssocID="{41118093-733D-4D5A-B0A3-614531F6EEF4}" presName="Accent" presStyleLbl="bgShp" presStyleIdx="1" presStyleCnt="6"/>
      <dgm:spPr/>
    </dgm:pt>
    <dgm:pt modelId="{BA4451B5-79FC-49CD-BF08-A09281A40053}" type="pres">
      <dgm:prSet presAssocID="{41118093-733D-4D5A-B0A3-614531F6EEF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6D16367-CD47-47C9-B241-F9BF5D1F487E}" type="pres">
      <dgm:prSet presAssocID="{3F8B519E-DA58-4727-873B-2205EC4E6B03}" presName="Accent3" presStyleCnt="0"/>
      <dgm:spPr/>
    </dgm:pt>
    <dgm:pt modelId="{C1756BF6-27F8-4516-B7AE-5C92CB7D1498}" type="pres">
      <dgm:prSet presAssocID="{3F8B519E-DA58-4727-873B-2205EC4E6B03}" presName="Accent" presStyleLbl="bgShp" presStyleIdx="2" presStyleCnt="6"/>
      <dgm:spPr/>
    </dgm:pt>
    <dgm:pt modelId="{094F0BEE-EDC0-4D91-8621-8D7CD10ED8BC}" type="pres">
      <dgm:prSet presAssocID="{3F8B519E-DA58-4727-873B-2205EC4E6B0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203823F-1AAB-4D9A-BDEF-4FFFF6121028}" type="pres">
      <dgm:prSet presAssocID="{CE3A29A3-359B-407C-A994-8BF64FD6372F}" presName="Accent4" presStyleCnt="0"/>
      <dgm:spPr/>
    </dgm:pt>
    <dgm:pt modelId="{1303CEAC-589A-433C-B69A-115956CFC02D}" type="pres">
      <dgm:prSet presAssocID="{CE3A29A3-359B-407C-A994-8BF64FD6372F}" presName="Accent" presStyleLbl="bgShp" presStyleIdx="3" presStyleCnt="6"/>
      <dgm:spPr/>
    </dgm:pt>
    <dgm:pt modelId="{B64DC85D-6EC8-48B0-89A8-44B5F136AD20}" type="pres">
      <dgm:prSet presAssocID="{CE3A29A3-359B-407C-A994-8BF64FD6372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C31EE96-B8CC-420F-ACE4-846E401135D9}" type="pres">
      <dgm:prSet presAssocID="{C1A9997A-2D96-4AB9-88F5-A4321A33FB90}" presName="Accent5" presStyleCnt="0"/>
      <dgm:spPr/>
    </dgm:pt>
    <dgm:pt modelId="{9F0A1C0E-6B33-4694-A441-1AE246048622}" type="pres">
      <dgm:prSet presAssocID="{C1A9997A-2D96-4AB9-88F5-A4321A33FB90}" presName="Accent" presStyleLbl="bgShp" presStyleIdx="4" presStyleCnt="6"/>
      <dgm:spPr/>
    </dgm:pt>
    <dgm:pt modelId="{E42435BE-73AA-4BD1-ADA9-B0757D14D994}" type="pres">
      <dgm:prSet presAssocID="{C1A9997A-2D96-4AB9-88F5-A4321A33FB9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3A658A6-316C-4159-B261-F1B8E555AC1D}" type="pres">
      <dgm:prSet presAssocID="{EBC81091-FD2B-452A-9D67-450B8876C0A2}" presName="Accent6" presStyleCnt="0"/>
      <dgm:spPr/>
    </dgm:pt>
    <dgm:pt modelId="{5092E1AE-5645-4801-8994-E74BD8AC6755}" type="pres">
      <dgm:prSet presAssocID="{EBC81091-FD2B-452A-9D67-450B8876C0A2}" presName="Accent" presStyleLbl="bgShp" presStyleIdx="5" presStyleCnt="6"/>
      <dgm:spPr/>
    </dgm:pt>
    <dgm:pt modelId="{A420F03B-9D6E-4AB9-8660-C89C6F9CE674}" type="pres">
      <dgm:prSet presAssocID="{EBC81091-FD2B-452A-9D67-450B8876C0A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FE9D320-A1DC-4CB4-9494-639E89CB2EF8}" srcId="{81B96E54-BD58-4D78-A6A6-5C6132D62C9D}" destId="{3F8B519E-DA58-4727-873B-2205EC4E6B03}" srcOrd="2" destOrd="0" parTransId="{F18104E4-0382-4BB7-B6C0-9115C802AF6E}" sibTransId="{DCAA42D2-68EB-4D01-8958-085F4EBFC940}"/>
    <dgm:cxn modelId="{0BAFD63B-D6D0-4B48-8C31-E4A7826D069F}" type="presOf" srcId="{C5BCB25F-6155-487A-ABAA-B7A751F8924C}" destId="{9D0C1E84-F0D8-4224-885A-2C7068DF599A}" srcOrd="0" destOrd="0" presId="urn:microsoft.com/office/officeart/2011/layout/HexagonRadial"/>
    <dgm:cxn modelId="{B4C7C43F-1C68-4769-9497-5B2752291603}" srcId="{81B96E54-BD58-4D78-A6A6-5C6132D62C9D}" destId="{C5BCB25F-6155-487A-ABAA-B7A751F8924C}" srcOrd="0" destOrd="0" parTransId="{D0A2703B-390C-496B-AF91-462E94B299E7}" sibTransId="{68C70CE8-ABE3-4731-9CA9-16AA338578CF}"/>
    <dgm:cxn modelId="{1D16094B-395B-49A8-8E85-4A60DE3FB0C2}" type="presOf" srcId="{59818CCD-E1FB-4239-A0C1-1FEDCF482B90}" destId="{A53C6975-5E71-4374-8DDF-49B9274E8D6B}" srcOrd="0" destOrd="0" presId="urn:microsoft.com/office/officeart/2011/layout/HexagonRadial"/>
    <dgm:cxn modelId="{B039CF51-01F1-404A-AECF-0F713FA141B7}" type="presOf" srcId="{3F8B519E-DA58-4727-873B-2205EC4E6B03}" destId="{094F0BEE-EDC0-4D91-8621-8D7CD10ED8BC}" srcOrd="0" destOrd="0" presId="urn:microsoft.com/office/officeart/2011/layout/HexagonRadial"/>
    <dgm:cxn modelId="{6ED43373-2DEA-4AFE-AA00-2F8367DA8860}" type="presOf" srcId="{41118093-733D-4D5A-B0A3-614531F6EEF4}" destId="{BA4451B5-79FC-49CD-BF08-A09281A40053}" srcOrd="0" destOrd="0" presId="urn:microsoft.com/office/officeart/2011/layout/HexagonRadial"/>
    <dgm:cxn modelId="{40269855-2939-4C36-8D15-2749D6B7FAA3}" srcId="{81B96E54-BD58-4D78-A6A6-5C6132D62C9D}" destId="{41118093-733D-4D5A-B0A3-614531F6EEF4}" srcOrd="1" destOrd="0" parTransId="{272C6254-FBCE-4542-AA51-955F0D8B2232}" sibTransId="{30DF538C-E10D-40AE-8447-474531868CAF}"/>
    <dgm:cxn modelId="{D50A2187-B770-4322-A1E0-3E9D985AFFC2}" type="presOf" srcId="{CE3A29A3-359B-407C-A994-8BF64FD6372F}" destId="{B64DC85D-6EC8-48B0-89A8-44B5F136AD20}" srcOrd="0" destOrd="0" presId="urn:microsoft.com/office/officeart/2011/layout/HexagonRadial"/>
    <dgm:cxn modelId="{2211E69E-CF79-49E1-8805-7597BCF12D3A}" srcId="{59818CCD-E1FB-4239-A0C1-1FEDCF482B90}" destId="{81B96E54-BD58-4D78-A6A6-5C6132D62C9D}" srcOrd="0" destOrd="0" parTransId="{459ACE1D-B1B6-4F77-8222-9E3ECBBFF818}" sibTransId="{425A097B-BC6C-42CE-BE3D-40622C304BB8}"/>
    <dgm:cxn modelId="{C973C5A7-CA1C-4420-86EE-91C3B56CF402}" type="presOf" srcId="{EBC81091-FD2B-452A-9D67-450B8876C0A2}" destId="{A420F03B-9D6E-4AB9-8660-C89C6F9CE674}" srcOrd="0" destOrd="0" presId="urn:microsoft.com/office/officeart/2011/layout/HexagonRadial"/>
    <dgm:cxn modelId="{90633CAB-F6E9-4E49-878C-3FCA44EA9A9F}" srcId="{81B96E54-BD58-4D78-A6A6-5C6132D62C9D}" destId="{C1A9997A-2D96-4AB9-88F5-A4321A33FB90}" srcOrd="4" destOrd="0" parTransId="{0DC7B5EE-3931-4A85-BAF8-460BF7562EB8}" sibTransId="{A7CD6F52-D8B4-4CE7-821B-B084A97E5C26}"/>
    <dgm:cxn modelId="{79A7A0CB-0B2E-44B7-9AD9-A979EFE59BDC}" srcId="{59818CCD-E1FB-4239-A0C1-1FEDCF482B90}" destId="{99DC06C8-AD7D-4F25-A464-B7BD26743055}" srcOrd="1" destOrd="0" parTransId="{E7C275A6-D454-44A8-A44D-832DABDE25C6}" sibTransId="{220887D1-68A6-4550-8A34-D7D2D99B6E35}"/>
    <dgm:cxn modelId="{69FDC0D3-920B-47D5-ABB4-DBD63AD57905}" srcId="{81B96E54-BD58-4D78-A6A6-5C6132D62C9D}" destId="{CE3A29A3-359B-407C-A994-8BF64FD6372F}" srcOrd="3" destOrd="0" parTransId="{2A356BB8-B4BD-4B38-B346-38CEE8EDE005}" sibTransId="{C053E38A-9265-4B0E-A66C-04CFC067860B}"/>
    <dgm:cxn modelId="{DF691AE4-F335-466C-A38F-0BD19887F525}" type="presOf" srcId="{81B96E54-BD58-4D78-A6A6-5C6132D62C9D}" destId="{DDA30BA8-A325-4F40-818C-1DEA1A4E508B}" srcOrd="0" destOrd="0" presId="urn:microsoft.com/office/officeart/2011/layout/HexagonRadial"/>
    <dgm:cxn modelId="{C27F55E5-0539-4CF4-8F9B-6E45EF10BF46}" srcId="{81B96E54-BD58-4D78-A6A6-5C6132D62C9D}" destId="{EBC81091-FD2B-452A-9D67-450B8876C0A2}" srcOrd="5" destOrd="0" parTransId="{866D008B-9530-4931-86AC-4E19057BB9A4}" sibTransId="{719D1C83-B570-421F-AA85-AD24F65B9C31}"/>
    <dgm:cxn modelId="{AA4F42FC-86C1-4372-99E1-B3109F216A42}" type="presOf" srcId="{C1A9997A-2D96-4AB9-88F5-A4321A33FB90}" destId="{E42435BE-73AA-4BD1-ADA9-B0757D14D994}" srcOrd="0" destOrd="0" presId="urn:microsoft.com/office/officeart/2011/layout/HexagonRadial"/>
    <dgm:cxn modelId="{639E9DD2-FADD-4E2E-B144-1EAFE000E176}" type="presParOf" srcId="{A53C6975-5E71-4374-8DDF-49B9274E8D6B}" destId="{DDA30BA8-A325-4F40-818C-1DEA1A4E508B}" srcOrd="0" destOrd="0" presId="urn:microsoft.com/office/officeart/2011/layout/HexagonRadial"/>
    <dgm:cxn modelId="{9EAF9867-54BA-4263-9227-785577F4DA00}" type="presParOf" srcId="{A53C6975-5E71-4374-8DDF-49B9274E8D6B}" destId="{BD13220F-C19E-4860-8C53-72AF1B54FE44}" srcOrd="1" destOrd="0" presId="urn:microsoft.com/office/officeart/2011/layout/HexagonRadial"/>
    <dgm:cxn modelId="{5C547ADF-D01B-4CE8-BCB2-ECF8F6C79B77}" type="presParOf" srcId="{BD13220F-C19E-4860-8C53-72AF1B54FE44}" destId="{2FED78EF-2FDA-4F1B-B1E2-E43C6F256BD7}" srcOrd="0" destOrd="0" presId="urn:microsoft.com/office/officeart/2011/layout/HexagonRadial"/>
    <dgm:cxn modelId="{3B2257BE-8727-4017-B108-5CBE61C018A8}" type="presParOf" srcId="{A53C6975-5E71-4374-8DDF-49B9274E8D6B}" destId="{9D0C1E84-F0D8-4224-885A-2C7068DF599A}" srcOrd="2" destOrd="0" presId="urn:microsoft.com/office/officeart/2011/layout/HexagonRadial"/>
    <dgm:cxn modelId="{37225E07-56EB-43FD-9858-A9BDE1BF0AF6}" type="presParOf" srcId="{A53C6975-5E71-4374-8DDF-49B9274E8D6B}" destId="{40832E62-CD96-444E-9DED-D9406B1A847F}" srcOrd="3" destOrd="0" presId="urn:microsoft.com/office/officeart/2011/layout/HexagonRadial"/>
    <dgm:cxn modelId="{702B8ED8-8653-4A67-861A-9887458A9EBA}" type="presParOf" srcId="{40832E62-CD96-444E-9DED-D9406B1A847F}" destId="{FB2A21AA-9672-47FB-AA6D-CE94CF4333EC}" srcOrd="0" destOrd="0" presId="urn:microsoft.com/office/officeart/2011/layout/HexagonRadial"/>
    <dgm:cxn modelId="{C84C12B2-DBD3-48E7-8A48-27BDA8015DB7}" type="presParOf" srcId="{A53C6975-5E71-4374-8DDF-49B9274E8D6B}" destId="{BA4451B5-79FC-49CD-BF08-A09281A40053}" srcOrd="4" destOrd="0" presId="urn:microsoft.com/office/officeart/2011/layout/HexagonRadial"/>
    <dgm:cxn modelId="{5B2BAFA6-6BB4-45B8-BE3B-3DA46D687296}" type="presParOf" srcId="{A53C6975-5E71-4374-8DDF-49B9274E8D6B}" destId="{86D16367-CD47-47C9-B241-F9BF5D1F487E}" srcOrd="5" destOrd="0" presId="urn:microsoft.com/office/officeart/2011/layout/HexagonRadial"/>
    <dgm:cxn modelId="{611E51C8-9B6E-4BF1-83E9-8420AB8BADB5}" type="presParOf" srcId="{86D16367-CD47-47C9-B241-F9BF5D1F487E}" destId="{C1756BF6-27F8-4516-B7AE-5C92CB7D1498}" srcOrd="0" destOrd="0" presId="urn:microsoft.com/office/officeart/2011/layout/HexagonRadial"/>
    <dgm:cxn modelId="{56156C74-326B-4493-8AE1-50D39ABEA006}" type="presParOf" srcId="{A53C6975-5E71-4374-8DDF-49B9274E8D6B}" destId="{094F0BEE-EDC0-4D91-8621-8D7CD10ED8BC}" srcOrd="6" destOrd="0" presId="urn:microsoft.com/office/officeart/2011/layout/HexagonRadial"/>
    <dgm:cxn modelId="{AA6AFB4A-0745-4D49-8EFD-1FC9941E91B1}" type="presParOf" srcId="{A53C6975-5E71-4374-8DDF-49B9274E8D6B}" destId="{2203823F-1AAB-4D9A-BDEF-4FFFF6121028}" srcOrd="7" destOrd="0" presId="urn:microsoft.com/office/officeart/2011/layout/HexagonRadial"/>
    <dgm:cxn modelId="{283E9DB3-AE9A-4D47-9C7F-99AFD64263F4}" type="presParOf" srcId="{2203823F-1AAB-4D9A-BDEF-4FFFF6121028}" destId="{1303CEAC-589A-433C-B69A-115956CFC02D}" srcOrd="0" destOrd="0" presId="urn:microsoft.com/office/officeart/2011/layout/HexagonRadial"/>
    <dgm:cxn modelId="{F516DCF2-C37D-4821-87BE-33E165E7F4AC}" type="presParOf" srcId="{A53C6975-5E71-4374-8DDF-49B9274E8D6B}" destId="{B64DC85D-6EC8-48B0-89A8-44B5F136AD20}" srcOrd="8" destOrd="0" presId="urn:microsoft.com/office/officeart/2011/layout/HexagonRadial"/>
    <dgm:cxn modelId="{E239B1E8-D233-456C-AFDF-9ABBB8C54A46}" type="presParOf" srcId="{A53C6975-5E71-4374-8DDF-49B9274E8D6B}" destId="{6C31EE96-B8CC-420F-ACE4-846E401135D9}" srcOrd="9" destOrd="0" presId="urn:microsoft.com/office/officeart/2011/layout/HexagonRadial"/>
    <dgm:cxn modelId="{5C52580C-5CA8-4087-8674-96B9F5A5699B}" type="presParOf" srcId="{6C31EE96-B8CC-420F-ACE4-846E401135D9}" destId="{9F0A1C0E-6B33-4694-A441-1AE246048622}" srcOrd="0" destOrd="0" presId="urn:microsoft.com/office/officeart/2011/layout/HexagonRadial"/>
    <dgm:cxn modelId="{668DCF87-D657-4947-8D85-2763B6A40D84}" type="presParOf" srcId="{A53C6975-5E71-4374-8DDF-49B9274E8D6B}" destId="{E42435BE-73AA-4BD1-ADA9-B0757D14D994}" srcOrd="10" destOrd="0" presId="urn:microsoft.com/office/officeart/2011/layout/HexagonRadial"/>
    <dgm:cxn modelId="{C0CA31DD-07EB-463E-9C80-BB7459A1AFA1}" type="presParOf" srcId="{A53C6975-5E71-4374-8DDF-49B9274E8D6B}" destId="{63A658A6-316C-4159-B261-F1B8E555AC1D}" srcOrd="11" destOrd="0" presId="urn:microsoft.com/office/officeart/2011/layout/HexagonRadial"/>
    <dgm:cxn modelId="{DC654006-44E7-4428-A0E6-1ACE0CC91144}" type="presParOf" srcId="{63A658A6-316C-4159-B261-F1B8E555AC1D}" destId="{5092E1AE-5645-4801-8994-E74BD8AC6755}" srcOrd="0" destOrd="0" presId="urn:microsoft.com/office/officeart/2011/layout/HexagonRadial"/>
    <dgm:cxn modelId="{7CAE5F1B-497A-4CFD-944C-840657A85A78}" type="presParOf" srcId="{A53C6975-5E71-4374-8DDF-49B9274E8D6B}" destId="{A420F03B-9D6E-4AB9-8660-C89C6F9CE67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18CCD-E1FB-4239-A0C1-1FEDCF482B90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B96E54-BD58-4D78-A6A6-5C6132D62C9D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Affordable Housing</a:t>
          </a:r>
        </a:p>
      </dgm:t>
    </dgm:pt>
    <dgm:pt modelId="{459ACE1D-B1B6-4F77-8222-9E3ECBBFF818}" type="parTrans" cxnId="{2211E69E-CF79-49E1-8805-7597BCF12D3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425A097B-BC6C-42CE-BE3D-40622C304BB8}" type="sibTrans" cxnId="{2211E69E-CF79-49E1-8805-7597BCF12D3A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5BCB25F-6155-487A-ABAA-B7A751F8924C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Economic Growth &amp; Mobility</a:t>
          </a:r>
        </a:p>
      </dgm:t>
    </dgm:pt>
    <dgm:pt modelId="{D0A2703B-390C-496B-AF91-462E94B299E7}" type="parTrans" cxnId="{B4C7C43F-1C68-4769-9497-5B275229160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68C70CE8-ABE3-4731-9CA9-16AA338578CF}" type="sibTrans" cxnId="{B4C7C43F-1C68-4769-9497-5B275229160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41118093-733D-4D5A-B0A3-614531F6EEF4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Improved Regional Coordination</a:t>
          </a:r>
        </a:p>
      </dgm:t>
    </dgm:pt>
    <dgm:pt modelId="{272C6254-FBCE-4542-AA51-955F0D8B2232}" type="parTrans" cxnId="{40269855-2939-4C36-8D15-2749D6B7FAA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30DF538C-E10D-40AE-8447-474531868CAF}" type="sibTrans" cxnId="{40269855-2939-4C36-8D15-2749D6B7FAA3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3F8B519E-DA58-4727-873B-2205EC4E6B03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New &amp; Expanded Public-Private Partnerships</a:t>
          </a:r>
        </a:p>
      </dgm:t>
    </dgm:pt>
    <dgm:pt modelId="{F18104E4-0382-4BB7-B6C0-9115C802AF6E}" type="parTrans" cxnId="{2FE9D320-A1DC-4CB4-9494-639E89CB2EF8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DCAA42D2-68EB-4D01-8958-085F4EBFC940}" type="sibTrans" cxnId="{2FE9D320-A1DC-4CB4-9494-639E89CB2EF8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E3A29A3-359B-407C-A994-8BF64FD6372F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Leveraged Policy and Funding Tools</a:t>
          </a:r>
        </a:p>
      </dgm:t>
    </dgm:pt>
    <dgm:pt modelId="{2A356BB8-B4BD-4B38-B346-38CEE8EDE005}" type="parTrans" cxnId="{69FDC0D3-920B-47D5-ABB4-DBD63AD57905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053E38A-9265-4B0E-A66C-04CFC067860B}" type="sibTrans" cxnId="{69FDC0D3-920B-47D5-ABB4-DBD63AD57905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FF468334-1A87-4138-A9DB-89FD840872FC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Diverse Housing Options</a:t>
          </a:r>
        </a:p>
      </dgm:t>
    </dgm:pt>
    <dgm:pt modelId="{FA083828-3913-4589-BF91-FD6CA58AA98E}" type="parTrans" cxnId="{F06A1505-94A2-4065-924F-247D57786E0F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A1182EE8-19F1-4858-AD0E-FC57928E3181}" type="sibTrans" cxnId="{F06A1505-94A2-4065-924F-247D57786E0F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C5B78BDD-3A41-4B10-A57C-AD9CF73C8ACD}">
      <dgm:prSet phldrT="[Text]" custT="1"/>
      <dgm:spPr/>
      <dgm:t>
        <a:bodyPr/>
        <a:lstStyle/>
        <a:p>
          <a:r>
            <a:rPr lang="en-US" sz="1200" dirty="0">
              <a:latin typeface="+mj-lt"/>
            </a:rPr>
            <a:t>Inclusive Communities</a:t>
          </a:r>
        </a:p>
      </dgm:t>
    </dgm:pt>
    <dgm:pt modelId="{BD5C51CC-1BDB-4E6F-BFB2-EBEDF814D78F}" type="parTrans" cxnId="{DE76B0DE-3083-47B0-9BC2-AB85B32C7C66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948A9233-B270-47D4-A0CB-EE5100EC62F6}" type="sibTrans" cxnId="{DE76B0DE-3083-47B0-9BC2-AB85B32C7C66}">
      <dgm:prSet/>
      <dgm:spPr/>
      <dgm:t>
        <a:bodyPr/>
        <a:lstStyle/>
        <a:p>
          <a:endParaRPr lang="en-US" sz="2800">
            <a:latin typeface="+mj-lt"/>
          </a:endParaRPr>
        </a:p>
      </dgm:t>
    </dgm:pt>
    <dgm:pt modelId="{71693C53-9A7D-461D-B3AD-168D48A18245}" type="pres">
      <dgm:prSet presAssocID="{59818CCD-E1FB-4239-A0C1-1FEDCF482B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4CF6F37-DBD8-4E9E-84BD-4E6527FD7BC9}" type="pres">
      <dgm:prSet presAssocID="{81B96E54-BD58-4D78-A6A6-5C6132D62C9D}" presName="Parent" presStyleLbl="node0" presStyleIdx="0" presStyleCnt="1">
        <dgm:presLayoutVars>
          <dgm:chMax val="6"/>
          <dgm:chPref val="6"/>
        </dgm:presLayoutVars>
      </dgm:prSet>
      <dgm:spPr/>
    </dgm:pt>
    <dgm:pt modelId="{088ED3C4-43D7-4C52-AE89-28F8C392C933}" type="pres">
      <dgm:prSet presAssocID="{C5BCB25F-6155-487A-ABAA-B7A751F8924C}" presName="Accent1" presStyleCnt="0"/>
      <dgm:spPr/>
    </dgm:pt>
    <dgm:pt modelId="{7C3A29E5-B68F-44AB-9668-937B4C475897}" type="pres">
      <dgm:prSet presAssocID="{C5BCB25F-6155-487A-ABAA-B7A751F8924C}" presName="Accent" presStyleLbl="bgShp" presStyleIdx="0" presStyleCnt="6"/>
      <dgm:spPr/>
    </dgm:pt>
    <dgm:pt modelId="{8C95FD24-B94A-4103-AC8F-4B9C849305FB}" type="pres">
      <dgm:prSet presAssocID="{C5BCB25F-6155-487A-ABAA-B7A751F8924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65CF1ED-4D48-4A1A-B047-AFFA7991BB06}" type="pres">
      <dgm:prSet presAssocID="{41118093-733D-4D5A-B0A3-614531F6EEF4}" presName="Accent2" presStyleCnt="0"/>
      <dgm:spPr/>
    </dgm:pt>
    <dgm:pt modelId="{20C60D75-FAF4-4F54-AFBD-F900E903BF2A}" type="pres">
      <dgm:prSet presAssocID="{41118093-733D-4D5A-B0A3-614531F6EEF4}" presName="Accent" presStyleLbl="bgShp" presStyleIdx="1" presStyleCnt="6"/>
      <dgm:spPr/>
    </dgm:pt>
    <dgm:pt modelId="{81FBEB73-2371-4A31-B354-ABEB5E3C3D5A}" type="pres">
      <dgm:prSet presAssocID="{41118093-733D-4D5A-B0A3-614531F6EEF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6AAE787-521C-43EE-912C-22B4628CCD06}" type="pres">
      <dgm:prSet presAssocID="{3F8B519E-DA58-4727-873B-2205EC4E6B03}" presName="Accent3" presStyleCnt="0"/>
      <dgm:spPr/>
    </dgm:pt>
    <dgm:pt modelId="{AC05F894-C63E-49B4-9BD7-D275606EF1A1}" type="pres">
      <dgm:prSet presAssocID="{3F8B519E-DA58-4727-873B-2205EC4E6B03}" presName="Accent" presStyleLbl="bgShp" presStyleIdx="2" presStyleCnt="6"/>
      <dgm:spPr/>
    </dgm:pt>
    <dgm:pt modelId="{8A2EB197-E8AB-4B47-A7A6-97E3051A2A9A}" type="pres">
      <dgm:prSet presAssocID="{3F8B519E-DA58-4727-873B-2205EC4E6B0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E0D849A-C32F-441B-AFA7-2C0A851EDA28}" type="pres">
      <dgm:prSet presAssocID="{CE3A29A3-359B-407C-A994-8BF64FD6372F}" presName="Accent4" presStyleCnt="0"/>
      <dgm:spPr/>
    </dgm:pt>
    <dgm:pt modelId="{DAD6C428-3AE2-4AFE-A963-2FB8257F96B9}" type="pres">
      <dgm:prSet presAssocID="{CE3A29A3-359B-407C-A994-8BF64FD6372F}" presName="Accent" presStyleLbl="bgShp" presStyleIdx="3" presStyleCnt="6"/>
      <dgm:spPr/>
    </dgm:pt>
    <dgm:pt modelId="{66EE6213-3036-4687-9E03-152780C50410}" type="pres">
      <dgm:prSet presAssocID="{CE3A29A3-359B-407C-A994-8BF64FD6372F}" presName="Child4" presStyleLbl="node1" presStyleIdx="3" presStyleCnt="6" custLinFactNeighborY="1475">
        <dgm:presLayoutVars>
          <dgm:chMax val="0"/>
          <dgm:chPref val="0"/>
          <dgm:bulletEnabled val="1"/>
        </dgm:presLayoutVars>
      </dgm:prSet>
      <dgm:spPr/>
    </dgm:pt>
    <dgm:pt modelId="{D1B60748-AE34-4FA4-BEBA-92D2B8BFA331}" type="pres">
      <dgm:prSet presAssocID="{FF468334-1A87-4138-A9DB-89FD840872FC}" presName="Accent5" presStyleCnt="0"/>
      <dgm:spPr/>
    </dgm:pt>
    <dgm:pt modelId="{B8B4EE12-FFF0-421C-9EC3-1D1E599634E8}" type="pres">
      <dgm:prSet presAssocID="{FF468334-1A87-4138-A9DB-89FD840872FC}" presName="Accent" presStyleLbl="bgShp" presStyleIdx="4" presStyleCnt="6"/>
      <dgm:spPr/>
    </dgm:pt>
    <dgm:pt modelId="{E24307D4-457F-4EF3-A801-CF0AAF937355}" type="pres">
      <dgm:prSet presAssocID="{FF468334-1A87-4138-A9DB-89FD840872F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8D2B3E8-6160-4F0A-9401-33BBC9CE571B}" type="pres">
      <dgm:prSet presAssocID="{C5B78BDD-3A41-4B10-A57C-AD9CF73C8ACD}" presName="Accent6" presStyleCnt="0"/>
      <dgm:spPr/>
    </dgm:pt>
    <dgm:pt modelId="{4F6FE711-10C1-4BAC-A211-8EB195DFA671}" type="pres">
      <dgm:prSet presAssocID="{C5B78BDD-3A41-4B10-A57C-AD9CF73C8ACD}" presName="Accent" presStyleLbl="bgShp" presStyleIdx="5" presStyleCnt="6"/>
      <dgm:spPr/>
    </dgm:pt>
    <dgm:pt modelId="{E5B9FEF1-EBCB-4079-9A6C-652FD2D08D88}" type="pres">
      <dgm:prSet presAssocID="{C5B78BDD-3A41-4B10-A57C-AD9CF73C8ACD}" presName="Child6" presStyleLbl="node1" presStyleIdx="5" presStyleCnt="6" custLinFactNeighborX="907" custLinFactNeighborY="510">
        <dgm:presLayoutVars>
          <dgm:chMax val="0"/>
          <dgm:chPref val="0"/>
          <dgm:bulletEnabled val="1"/>
        </dgm:presLayoutVars>
      </dgm:prSet>
      <dgm:spPr/>
    </dgm:pt>
  </dgm:ptLst>
  <dgm:cxnLst>
    <dgm:cxn modelId="{2E381703-D256-4B10-886D-B838EF3E149A}" type="presOf" srcId="{81B96E54-BD58-4D78-A6A6-5C6132D62C9D}" destId="{C4CF6F37-DBD8-4E9E-84BD-4E6527FD7BC9}" srcOrd="0" destOrd="0" presId="urn:microsoft.com/office/officeart/2011/layout/HexagonRadial"/>
    <dgm:cxn modelId="{F06A1505-94A2-4065-924F-247D57786E0F}" srcId="{81B96E54-BD58-4D78-A6A6-5C6132D62C9D}" destId="{FF468334-1A87-4138-A9DB-89FD840872FC}" srcOrd="4" destOrd="0" parTransId="{FA083828-3913-4589-BF91-FD6CA58AA98E}" sibTransId="{A1182EE8-19F1-4858-AD0E-FC57928E3181}"/>
    <dgm:cxn modelId="{6B759F15-C0F8-4889-A67C-BF5CD8807DFC}" type="presOf" srcId="{3F8B519E-DA58-4727-873B-2205EC4E6B03}" destId="{8A2EB197-E8AB-4B47-A7A6-97E3051A2A9A}" srcOrd="0" destOrd="0" presId="urn:microsoft.com/office/officeart/2011/layout/HexagonRadial"/>
    <dgm:cxn modelId="{786E5F1F-BCFD-4917-952F-0B7F3E4DE0D1}" type="presOf" srcId="{59818CCD-E1FB-4239-A0C1-1FEDCF482B90}" destId="{71693C53-9A7D-461D-B3AD-168D48A18245}" srcOrd="0" destOrd="0" presId="urn:microsoft.com/office/officeart/2011/layout/HexagonRadial"/>
    <dgm:cxn modelId="{2FE9D320-A1DC-4CB4-9494-639E89CB2EF8}" srcId="{81B96E54-BD58-4D78-A6A6-5C6132D62C9D}" destId="{3F8B519E-DA58-4727-873B-2205EC4E6B03}" srcOrd="2" destOrd="0" parTransId="{F18104E4-0382-4BB7-B6C0-9115C802AF6E}" sibTransId="{DCAA42D2-68EB-4D01-8958-085F4EBFC940}"/>
    <dgm:cxn modelId="{B4C7C43F-1C68-4769-9497-5B2752291603}" srcId="{81B96E54-BD58-4D78-A6A6-5C6132D62C9D}" destId="{C5BCB25F-6155-487A-ABAA-B7A751F8924C}" srcOrd="0" destOrd="0" parTransId="{D0A2703B-390C-496B-AF91-462E94B299E7}" sibTransId="{68C70CE8-ABE3-4731-9CA9-16AA338578CF}"/>
    <dgm:cxn modelId="{40269855-2939-4C36-8D15-2749D6B7FAA3}" srcId="{81B96E54-BD58-4D78-A6A6-5C6132D62C9D}" destId="{41118093-733D-4D5A-B0A3-614531F6EEF4}" srcOrd="1" destOrd="0" parTransId="{272C6254-FBCE-4542-AA51-955F0D8B2232}" sibTransId="{30DF538C-E10D-40AE-8447-474531868CAF}"/>
    <dgm:cxn modelId="{2211E69E-CF79-49E1-8805-7597BCF12D3A}" srcId="{59818CCD-E1FB-4239-A0C1-1FEDCF482B90}" destId="{81B96E54-BD58-4D78-A6A6-5C6132D62C9D}" srcOrd="0" destOrd="0" parTransId="{459ACE1D-B1B6-4F77-8222-9E3ECBBFF818}" sibTransId="{425A097B-BC6C-42CE-BE3D-40622C304BB8}"/>
    <dgm:cxn modelId="{BCAA1BA6-716B-4C14-AE00-41F58FB519E5}" type="presOf" srcId="{C5BCB25F-6155-487A-ABAA-B7A751F8924C}" destId="{8C95FD24-B94A-4103-AC8F-4B9C849305FB}" srcOrd="0" destOrd="0" presId="urn:microsoft.com/office/officeart/2011/layout/HexagonRadial"/>
    <dgm:cxn modelId="{D5E583C7-DCA1-4CAF-8B99-B54FEA833988}" type="presOf" srcId="{C5B78BDD-3A41-4B10-A57C-AD9CF73C8ACD}" destId="{E5B9FEF1-EBCB-4079-9A6C-652FD2D08D88}" srcOrd="0" destOrd="0" presId="urn:microsoft.com/office/officeart/2011/layout/HexagonRadial"/>
    <dgm:cxn modelId="{D9B7F7D2-0831-43D6-84A4-63F3DCCDF568}" type="presOf" srcId="{41118093-733D-4D5A-B0A3-614531F6EEF4}" destId="{81FBEB73-2371-4A31-B354-ABEB5E3C3D5A}" srcOrd="0" destOrd="0" presId="urn:microsoft.com/office/officeart/2011/layout/HexagonRadial"/>
    <dgm:cxn modelId="{69FDC0D3-920B-47D5-ABB4-DBD63AD57905}" srcId="{81B96E54-BD58-4D78-A6A6-5C6132D62C9D}" destId="{CE3A29A3-359B-407C-A994-8BF64FD6372F}" srcOrd="3" destOrd="0" parTransId="{2A356BB8-B4BD-4B38-B346-38CEE8EDE005}" sibTransId="{C053E38A-9265-4B0E-A66C-04CFC067860B}"/>
    <dgm:cxn modelId="{DE76B0DE-3083-47B0-9BC2-AB85B32C7C66}" srcId="{81B96E54-BD58-4D78-A6A6-5C6132D62C9D}" destId="{C5B78BDD-3A41-4B10-A57C-AD9CF73C8ACD}" srcOrd="5" destOrd="0" parTransId="{BD5C51CC-1BDB-4E6F-BFB2-EBEDF814D78F}" sibTransId="{948A9233-B270-47D4-A0CB-EE5100EC62F6}"/>
    <dgm:cxn modelId="{DA1483E4-76B4-4BDB-9691-24EAA28BF92D}" type="presOf" srcId="{FF468334-1A87-4138-A9DB-89FD840872FC}" destId="{E24307D4-457F-4EF3-A801-CF0AAF937355}" srcOrd="0" destOrd="0" presId="urn:microsoft.com/office/officeart/2011/layout/HexagonRadial"/>
    <dgm:cxn modelId="{41936EE9-3491-4A1E-B6DA-E7C6427076E1}" type="presOf" srcId="{CE3A29A3-359B-407C-A994-8BF64FD6372F}" destId="{66EE6213-3036-4687-9E03-152780C50410}" srcOrd="0" destOrd="0" presId="urn:microsoft.com/office/officeart/2011/layout/HexagonRadial"/>
    <dgm:cxn modelId="{F1F6588C-C6DE-44A6-88BC-4D8028E518ED}" type="presParOf" srcId="{71693C53-9A7D-461D-B3AD-168D48A18245}" destId="{C4CF6F37-DBD8-4E9E-84BD-4E6527FD7BC9}" srcOrd="0" destOrd="0" presId="urn:microsoft.com/office/officeart/2011/layout/HexagonRadial"/>
    <dgm:cxn modelId="{39FBAC17-ACE3-4D3C-AB97-4FAC8079C219}" type="presParOf" srcId="{71693C53-9A7D-461D-B3AD-168D48A18245}" destId="{088ED3C4-43D7-4C52-AE89-28F8C392C933}" srcOrd="1" destOrd="0" presId="urn:microsoft.com/office/officeart/2011/layout/HexagonRadial"/>
    <dgm:cxn modelId="{11496489-19BA-4637-9870-E57DC62426BD}" type="presParOf" srcId="{088ED3C4-43D7-4C52-AE89-28F8C392C933}" destId="{7C3A29E5-B68F-44AB-9668-937B4C475897}" srcOrd="0" destOrd="0" presId="urn:microsoft.com/office/officeart/2011/layout/HexagonRadial"/>
    <dgm:cxn modelId="{6ACEEAD7-CA7C-4ED2-9D19-7A4462CE661F}" type="presParOf" srcId="{71693C53-9A7D-461D-B3AD-168D48A18245}" destId="{8C95FD24-B94A-4103-AC8F-4B9C849305FB}" srcOrd="2" destOrd="0" presId="urn:microsoft.com/office/officeart/2011/layout/HexagonRadial"/>
    <dgm:cxn modelId="{8467ABDD-C4BC-4392-9CFF-2061C0BCC780}" type="presParOf" srcId="{71693C53-9A7D-461D-B3AD-168D48A18245}" destId="{D65CF1ED-4D48-4A1A-B047-AFFA7991BB06}" srcOrd="3" destOrd="0" presId="urn:microsoft.com/office/officeart/2011/layout/HexagonRadial"/>
    <dgm:cxn modelId="{229EF361-FEDE-47BD-8D6C-65CDDFB44801}" type="presParOf" srcId="{D65CF1ED-4D48-4A1A-B047-AFFA7991BB06}" destId="{20C60D75-FAF4-4F54-AFBD-F900E903BF2A}" srcOrd="0" destOrd="0" presId="urn:microsoft.com/office/officeart/2011/layout/HexagonRadial"/>
    <dgm:cxn modelId="{AEFB121D-68A1-42EF-9445-9F333EF83A6C}" type="presParOf" srcId="{71693C53-9A7D-461D-B3AD-168D48A18245}" destId="{81FBEB73-2371-4A31-B354-ABEB5E3C3D5A}" srcOrd="4" destOrd="0" presId="urn:microsoft.com/office/officeart/2011/layout/HexagonRadial"/>
    <dgm:cxn modelId="{3363F0D8-E89E-40DC-A157-2BBB96288585}" type="presParOf" srcId="{71693C53-9A7D-461D-B3AD-168D48A18245}" destId="{36AAE787-521C-43EE-912C-22B4628CCD06}" srcOrd="5" destOrd="0" presId="urn:microsoft.com/office/officeart/2011/layout/HexagonRadial"/>
    <dgm:cxn modelId="{12C2ED8F-DCBD-44D4-A6A8-6FA9D6487655}" type="presParOf" srcId="{36AAE787-521C-43EE-912C-22B4628CCD06}" destId="{AC05F894-C63E-49B4-9BD7-D275606EF1A1}" srcOrd="0" destOrd="0" presId="urn:microsoft.com/office/officeart/2011/layout/HexagonRadial"/>
    <dgm:cxn modelId="{D8A53994-C8A1-4A64-A076-8BF7CFDBD01F}" type="presParOf" srcId="{71693C53-9A7D-461D-B3AD-168D48A18245}" destId="{8A2EB197-E8AB-4B47-A7A6-97E3051A2A9A}" srcOrd="6" destOrd="0" presId="urn:microsoft.com/office/officeart/2011/layout/HexagonRadial"/>
    <dgm:cxn modelId="{6B632BA7-D50B-455F-A761-C14428B582E1}" type="presParOf" srcId="{71693C53-9A7D-461D-B3AD-168D48A18245}" destId="{BE0D849A-C32F-441B-AFA7-2C0A851EDA28}" srcOrd="7" destOrd="0" presId="urn:microsoft.com/office/officeart/2011/layout/HexagonRadial"/>
    <dgm:cxn modelId="{D99A69D4-CC2C-4FE4-98C2-B3233979D941}" type="presParOf" srcId="{BE0D849A-C32F-441B-AFA7-2C0A851EDA28}" destId="{DAD6C428-3AE2-4AFE-A963-2FB8257F96B9}" srcOrd="0" destOrd="0" presId="urn:microsoft.com/office/officeart/2011/layout/HexagonRadial"/>
    <dgm:cxn modelId="{949955BE-B82F-4491-AD6B-E15966C7DAB2}" type="presParOf" srcId="{71693C53-9A7D-461D-B3AD-168D48A18245}" destId="{66EE6213-3036-4687-9E03-152780C50410}" srcOrd="8" destOrd="0" presId="urn:microsoft.com/office/officeart/2011/layout/HexagonRadial"/>
    <dgm:cxn modelId="{89D3227E-F292-4925-B424-1890F4D8CB99}" type="presParOf" srcId="{71693C53-9A7D-461D-B3AD-168D48A18245}" destId="{D1B60748-AE34-4FA4-BEBA-92D2B8BFA331}" srcOrd="9" destOrd="0" presId="urn:microsoft.com/office/officeart/2011/layout/HexagonRadial"/>
    <dgm:cxn modelId="{24224B56-580F-4693-8B64-5F5D5F3B1602}" type="presParOf" srcId="{D1B60748-AE34-4FA4-BEBA-92D2B8BFA331}" destId="{B8B4EE12-FFF0-421C-9EC3-1D1E599634E8}" srcOrd="0" destOrd="0" presId="urn:microsoft.com/office/officeart/2011/layout/HexagonRadial"/>
    <dgm:cxn modelId="{5E6E3CC3-BFAD-4E4F-B838-0D1ABB8D3F35}" type="presParOf" srcId="{71693C53-9A7D-461D-B3AD-168D48A18245}" destId="{E24307D4-457F-4EF3-A801-CF0AAF937355}" srcOrd="10" destOrd="0" presId="urn:microsoft.com/office/officeart/2011/layout/HexagonRadial"/>
    <dgm:cxn modelId="{C62C5009-99D2-40CF-B6EE-465AC5753939}" type="presParOf" srcId="{71693C53-9A7D-461D-B3AD-168D48A18245}" destId="{E8D2B3E8-6160-4F0A-9401-33BBC9CE571B}" srcOrd="11" destOrd="0" presId="urn:microsoft.com/office/officeart/2011/layout/HexagonRadial"/>
    <dgm:cxn modelId="{270A4DA6-77AD-41E4-9289-658493B79622}" type="presParOf" srcId="{E8D2B3E8-6160-4F0A-9401-33BBC9CE571B}" destId="{4F6FE711-10C1-4BAC-A211-8EB195DFA671}" srcOrd="0" destOrd="0" presId="urn:microsoft.com/office/officeart/2011/layout/HexagonRadial"/>
    <dgm:cxn modelId="{4307F4A0-CFFD-4F1C-82C3-E1AB227AA0A0}" type="presParOf" srcId="{71693C53-9A7D-461D-B3AD-168D48A18245}" destId="{E5B9FEF1-EBCB-4079-9A6C-652FD2D08D8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E2997-7173-40B2-8594-F38C368A03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318A2-A518-4E4C-8358-CB882FF1E720}">
      <dgm:prSet phldrT="[Text]" custT="1"/>
      <dgm:spPr/>
      <dgm:t>
        <a:bodyPr/>
        <a:lstStyle/>
        <a:p>
          <a:r>
            <a:rPr lang="en-US" sz="2200" b="1" dirty="0">
              <a:latin typeface="+mj-lt"/>
            </a:rPr>
            <a:t>Cross-cutting Actions</a:t>
          </a:r>
        </a:p>
        <a:p>
          <a:r>
            <a:rPr lang="en-US" sz="2000" i="1" dirty="0">
              <a:latin typeface="+mj-lt"/>
            </a:rPr>
            <a:t>Building the region’s capacity to address key housing needs</a:t>
          </a:r>
        </a:p>
      </dgm:t>
    </dgm:pt>
    <dgm:pt modelId="{753A2D46-7AD5-4153-B19E-A156BF8C5287}" type="parTrans" cxnId="{E94FC0CE-6510-41C5-B547-B32B1FDDD6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E5C18A4-A58C-40D7-8D9D-9A6982B7A84F}" type="sibTrans" cxnId="{E94FC0CE-6510-41C5-B547-B32B1FDDD66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9EED6F-63FB-41C8-8356-452D05DF9BEE}">
      <dgm:prSet phldrT="[Text]" custT="1"/>
      <dgm:spPr/>
      <dgm:t>
        <a:bodyPr/>
        <a:lstStyle/>
        <a:p>
          <a:r>
            <a:rPr lang="en-US" sz="2200" b="1" dirty="0">
              <a:latin typeface="+mj-lt"/>
            </a:rPr>
            <a:t>5 Strategy Focus Areas</a:t>
          </a:r>
        </a:p>
        <a:p>
          <a:r>
            <a:rPr lang="en-US" sz="2000" i="1" dirty="0">
              <a:latin typeface="+mj-lt"/>
            </a:rPr>
            <a:t>Leveraging increased capacity to address targeted housing needs</a:t>
          </a:r>
          <a:endParaRPr lang="en-US" sz="1800" i="1" dirty="0">
            <a:latin typeface="+mj-lt"/>
          </a:endParaRPr>
        </a:p>
      </dgm:t>
    </dgm:pt>
    <dgm:pt modelId="{ABA1FD55-7795-482E-AE1F-2247CEADC669}" type="parTrans" cxnId="{AA61412D-9FAA-4C9B-9E5B-824ADDED89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62A3E1-09D4-4537-AE17-816FD4B8D741}" type="sibTrans" cxnId="{AA61412D-9FAA-4C9B-9E5B-824ADDED89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03FBA13-60A4-457D-A38B-1F5978993904}" type="pres">
      <dgm:prSet presAssocID="{44EE2997-7173-40B2-8594-F38C368A03E6}" presName="Name0" presStyleCnt="0">
        <dgm:presLayoutVars>
          <dgm:chMax val="7"/>
          <dgm:chPref val="7"/>
          <dgm:dir val="rev"/>
        </dgm:presLayoutVars>
      </dgm:prSet>
      <dgm:spPr/>
    </dgm:pt>
    <dgm:pt modelId="{0AC109A4-E043-4A60-B585-366EEF9F9D26}" type="pres">
      <dgm:prSet presAssocID="{44EE2997-7173-40B2-8594-F38C368A03E6}" presName="Name1" presStyleCnt="0"/>
      <dgm:spPr/>
    </dgm:pt>
    <dgm:pt modelId="{4E231546-B744-4FB4-8A64-57F5DFAC4053}" type="pres">
      <dgm:prSet presAssocID="{44EE2997-7173-40B2-8594-F38C368A03E6}" presName="cycle" presStyleCnt="0"/>
      <dgm:spPr/>
    </dgm:pt>
    <dgm:pt modelId="{B2DE203B-8296-4DBD-9988-38FFA51B0970}" type="pres">
      <dgm:prSet presAssocID="{44EE2997-7173-40B2-8594-F38C368A03E6}" presName="srcNode" presStyleLbl="node1" presStyleIdx="0" presStyleCnt="2"/>
      <dgm:spPr/>
    </dgm:pt>
    <dgm:pt modelId="{BF08A027-3777-4042-A486-BE235E726498}" type="pres">
      <dgm:prSet presAssocID="{44EE2997-7173-40B2-8594-F38C368A03E6}" presName="conn" presStyleLbl="parChTrans1D2" presStyleIdx="0" presStyleCnt="1"/>
      <dgm:spPr/>
    </dgm:pt>
    <dgm:pt modelId="{0BEADD20-23BE-45DF-B351-FB268703F2E8}" type="pres">
      <dgm:prSet presAssocID="{44EE2997-7173-40B2-8594-F38C368A03E6}" presName="extraNode" presStyleLbl="node1" presStyleIdx="0" presStyleCnt="2"/>
      <dgm:spPr/>
    </dgm:pt>
    <dgm:pt modelId="{C26F9DEF-2533-4A15-AAE1-32D0F65E1E81}" type="pres">
      <dgm:prSet presAssocID="{44EE2997-7173-40B2-8594-F38C368A03E6}" presName="dstNode" presStyleLbl="node1" presStyleIdx="0" presStyleCnt="2"/>
      <dgm:spPr/>
    </dgm:pt>
    <dgm:pt modelId="{749E2ED7-E378-47E2-8EA2-0B60A9323275}" type="pres">
      <dgm:prSet presAssocID="{F46318A2-A518-4E4C-8358-CB882FF1E720}" presName="text_1" presStyleLbl="node1" presStyleIdx="0" presStyleCnt="2">
        <dgm:presLayoutVars>
          <dgm:bulletEnabled val="1"/>
        </dgm:presLayoutVars>
      </dgm:prSet>
      <dgm:spPr/>
    </dgm:pt>
    <dgm:pt modelId="{14A58D43-84CD-49ED-BF10-68A9F622F92B}" type="pres">
      <dgm:prSet presAssocID="{F46318A2-A518-4E4C-8358-CB882FF1E720}" presName="accent_1" presStyleCnt="0"/>
      <dgm:spPr/>
    </dgm:pt>
    <dgm:pt modelId="{019DD72F-E5BF-4673-A14B-4F9359D63BFD}" type="pres">
      <dgm:prSet presAssocID="{F46318A2-A518-4E4C-8358-CB882FF1E720}" presName="accentRepeatNode" presStyleLbl="solidFgAcc1" presStyleIdx="0" presStyleCnt="2"/>
      <dgm:spPr/>
    </dgm:pt>
    <dgm:pt modelId="{401330CE-E1F6-489D-A425-C1DCE492C42B}" type="pres">
      <dgm:prSet presAssocID="{B49EED6F-63FB-41C8-8356-452D05DF9BEE}" presName="text_2" presStyleLbl="node1" presStyleIdx="1" presStyleCnt="2">
        <dgm:presLayoutVars>
          <dgm:bulletEnabled val="1"/>
        </dgm:presLayoutVars>
      </dgm:prSet>
      <dgm:spPr/>
    </dgm:pt>
    <dgm:pt modelId="{7A3BE868-25EA-480B-8A49-65B3BD9B7E55}" type="pres">
      <dgm:prSet presAssocID="{B49EED6F-63FB-41C8-8356-452D05DF9BEE}" presName="accent_2" presStyleCnt="0"/>
      <dgm:spPr/>
    </dgm:pt>
    <dgm:pt modelId="{410BB4D9-4D63-477D-8633-FDE9B3B15C83}" type="pres">
      <dgm:prSet presAssocID="{B49EED6F-63FB-41C8-8356-452D05DF9BEE}" presName="accentRepeatNode" presStyleLbl="solidFgAcc1" presStyleIdx="1" presStyleCnt="2"/>
      <dgm:spPr/>
    </dgm:pt>
  </dgm:ptLst>
  <dgm:cxnLst>
    <dgm:cxn modelId="{2FD24D1D-DED5-4D6C-AA83-F46D43A72106}" type="presOf" srcId="{44EE2997-7173-40B2-8594-F38C368A03E6}" destId="{603FBA13-60A4-457D-A38B-1F5978993904}" srcOrd="0" destOrd="0" presId="urn:microsoft.com/office/officeart/2008/layout/VerticalCurvedList"/>
    <dgm:cxn modelId="{C8F3CD1D-7482-4D04-ACF9-6F59E30F0703}" type="presOf" srcId="{B49EED6F-63FB-41C8-8356-452D05DF9BEE}" destId="{401330CE-E1F6-489D-A425-C1DCE492C42B}" srcOrd="0" destOrd="0" presId="urn:microsoft.com/office/officeart/2008/layout/VerticalCurvedList"/>
    <dgm:cxn modelId="{AA61412D-9FAA-4C9B-9E5B-824ADDED8997}" srcId="{44EE2997-7173-40B2-8594-F38C368A03E6}" destId="{B49EED6F-63FB-41C8-8356-452D05DF9BEE}" srcOrd="1" destOrd="0" parTransId="{ABA1FD55-7795-482E-AE1F-2247CEADC669}" sibTransId="{3162A3E1-09D4-4537-AE17-816FD4B8D741}"/>
    <dgm:cxn modelId="{7FBDEF33-DAB4-4C35-9451-5C8C90250790}" type="presOf" srcId="{F46318A2-A518-4E4C-8358-CB882FF1E720}" destId="{749E2ED7-E378-47E2-8EA2-0B60A9323275}" srcOrd="0" destOrd="0" presId="urn:microsoft.com/office/officeart/2008/layout/VerticalCurvedList"/>
    <dgm:cxn modelId="{72BEC16C-CF80-42AE-8B18-7B2E2CCCD19A}" type="presOf" srcId="{7E5C18A4-A58C-40D7-8D9D-9A6982B7A84F}" destId="{BF08A027-3777-4042-A486-BE235E726498}" srcOrd="0" destOrd="0" presId="urn:microsoft.com/office/officeart/2008/layout/VerticalCurvedList"/>
    <dgm:cxn modelId="{E94FC0CE-6510-41C5-B547-B32B1FDDD663}" srcId="{44EE2997-7173-40B2-8594-F38C368A03E6}" destId="{F46318A2-A518-4E4C-8358-CB882FF1E720}" srcOrd="0" destOrd="0" parTransId="{753A2D46-7AD5-4153-B19E-A156BF8C5287}" sibTransId="{7E5C18A4-A58C-40D7-8D9D-9A6982B7A84F}"/>
    <dgm:cxn modelId="{D8E27EF7-8F8E-4D6C-A15E-700E0EB8F1DD}" type="presParOf" srcId="{603FBA13-60A4-457D-A38B-1F5978993904}" destId="{0AC109A4-E043-4A60-B585-366EEF9F9D26}" srcOrd="0" destOrd="0" presId="urn:microsoft.com/office/officeart/2008/layout/VerticalCurvedList"/>
    <dgm:cxn modelId="{D68740DE-111C-4E17-B7CB-8DE7B7F9C806}" type="presParOf" srcId="{0AC109A4-E043-4A60-B585-366EEF9F9D26}" destId="{4E231546-B744-4FB4-8A64-57F5DFAC4053}" srcOrd="0" destOrd="0" presId="urn:microsoft.com/office/officeart/2008/layout/VerticalCurvedList"/>
    <dgm:cxn modelId="{32D8CD91-9606-4C60-B77F-6892B2E2C6D9}" type="presParOf" srcId="{4E231546-B744-4FB4-8A64-57F5DFAC4053}" destId="{B2DE203B-8296-4DBD-9988-38FFA51B0970}" srcOrd="0" destOrd="0" presId="urn:microsoft.com/office/officeart/2008/layout/VerticalCurvedList"/>
    <dgm:cxn modelId="{80D1EA44-6538-45D7-A500-B1979FEA958F}" type="presParOf" srcId="{4E231546-B744-4FB4-8A64-57F5DFAC4053}" destId="{BF08A027-3777-4042-A486-BE235E726498}" srcOrd="1" destOrd="0" presId="urn:microsoft.com/office/officeart/2008/layout/VerticalCurvedList"/>
    <dgm:cxn modelId="{2EEDDFFE-3D3D-4A22-B045-A47C79E743EF}" type="presParOf" srcId="{4E231546-B744-4FB4-8A64-57F5DFAC4053}" destId="{0BEADD20-23BE-45DF-B351-FB268703F2E8}" srcOrd="2" destOrd="0" presId="urn:microsoft.com/office/officeart/2008/layout/VerticalCurvedList"/>
    <dgm:cxn modelId="{7581354E-0156-4956-8762-E89C6D1E2A2F}" type="presParOf" srcId="{4E231546-B744-4FB4-8A64-57F5DFAC4053}" destId="{C26F9DEF-2533-4A15-AAE1-32D0F65E1E81}" srcOrd="3" destOrd="0" presId="urn:microsoft.com/office/officeart/2008/layout/VerticalCurvedList"/>
    <dgm:cxn modelId="{79DAE9BC-E780-4964-84B6-E5FABB4C4CB8}" type="presParOf" srcId="{0AC109A4-E043-4A60-B585-366EEF9F9D26}" destId="{749E2ED7-E378-47E2-8EA2-0B60A9323275}" srcOrd="1" destOrd="0" presId="urn:microsoft.com/office/officeart/2008/layout/VerticalCurvedList"/>
    <dgm:cxn modelId="{FC5B9CC1-F93B-4587-8363-11194FC1CBC4}" type="presParOf" srcId="{0AC109A4-E043-4A60-B585-366EEF9F9D26}" destId="{14A58D43-84CD-49ED-BF10-68A9F622F92B}" srcOrd="2" destOrd="0" presId="urn:microsoft.com/office/officeart/2008/layout/VerticalCurvedList"/>
    <dgm:cxn modelId="{610F5459-1CD0-46F5-B2E1-FA2B0AC95B1B}" type="presParOf" srcId="{14A58D43-84CD-49ED-BF10-68A9F622F92B}" destId="{019DD72F-E5BF-4673-A14B-4F9359D63BFD}" srcOrd="0" destOrd="0" presId="urn:microsoft.com/office/officeart/2008/layout/VerticalCurvedList"/>
    <dgm:cxn modelId="{06E13D6E-038A-4E96-A75D-3936B0255B69}" type="presParOf" srcId="{0AC109A4-E043-4A60-B585-366EEF9F9D26}" destId="{401330CE-E1F6-489D-A425-C1DCE492C42B}" srcOrd="3" destOrd="0" presId="urn:microsoft.com/office/officeart/2008/layout/VerticalCurvedList"/>
    <dgm:cxn modelId="{80412EFA-B687-42E1-9373-A5012F81AD8A}" type="presParOf" srcId="{0AC109A4-E043-4A60-B585-366EEF9F9D26}" destId="{7A3BE868-25EA-480B-8A49-65B3BD9B7E55}" srcOrd="4" destOrd="0" presId="urn:microsoft.com/office/officeart/2008/layout/VerticalCurvedList"/>
    <dgm:cxn modelId="{B77D83C1-AA90-49B7-BE12-BC39397456F3}" type="presParOf" srcId="{7A3BE868-25EA-480B-8A49-65B3BD9B7E55}" destId="{410BB4D9-4D63-477D-8633-FDE9B3B15C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33B62-4B1E-47F1-906F-262F7B11DCF8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3DCFEBB4-45CA-4913-BF16-6A667B95E4E0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500" b="1" dirty="0">
              <a:latin typeface="+mj-lt"/>
            </a:rPr>
            <a:t>SHORT</a:t>
          </a:r>
        </a:p>
        <a:p>
          <a:r>
            <a:rPr lang="en-US" sz="2000" b="0" dirty="0">
              <a:latin typeface="+mj-lt"/>
            </a:rPr>
            <a:t>(1-3 YEARS)</a:t>
          </a:r>
        </a:p>
      </dgm:t>
    </dgm:pt>
    <dgm:pt modelId="{3B57E346-B9C4-4F34-AFFB-10DB11EC8D73}" type="parTrans" cxnId="{8D3E41B6-68B7-4589-B7FE-5678B68E2C04}">
      <dgm:prSet/>
      <dgm:spPr/>
      <dgm:t>
        <a:bodyPr/>
        <a:lstStyle/>
        <a:p>
          <a:endParaRPr lang="en-US"/>
        </a:p>
      </dgm:t>
    </dgm:pt>
    <dgm:pt modelId="{7752DD32-7DD8-48FB-AB81-6DD483A292DE}" type="sibTrans" cxnId="{8D3E41B6-68B7-4589-B7FE-5678B68E2C04}">
      <dgm:prSet/>
      <dgm:spPr/>
      <dgm:t>
        <a:bodyPr/>
        <a:lstStyle/>
        <a:p>
          <a:endParaRPr lang="en-US"/>
        </a:p>
      </dgm:t>
    </dgm:pt>
    <dgm:pt modelId="{8599E028-1528-4C17-AAA1-02399497813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>
              <a:latin typeface="+mj-lt"/>
            </a:rPr>
            <a:t>MEDIUM </a:t>
          </a:r>
        </a:p>
        <a:p>
          <a:r>
            <a:rPr lang="en-US" sz="2000" b="0" dirty="0">
              <a:latin typeface="+mj-lt"/>
            </a:rPr>
            <a:t>(4-6 YEARS)</a:t>
          </a:r>
          <a:endParaRPr lang="en-US" sz="2400" b="0" dirty="0">
            <a:latin typeface="+mj-lt"/>
          </a:endParaRPr>
        </a:p>
      </dgm:t>
    </dgm:pt>
    <dgm:pt modelId="{73A7166D-C40F-4B22-997A-3FCA302BB79B}" type="parTrans" cxnId="{EA4E444F-6C1A-43AE-A8B9-01DC76C84E58}">
      <dgm:prSet/>
      <dgm:spPr/>
      <dgm:t>
        <a:bodyPr/>
        <a:lstStyle/>
        <a:p>
          <a:endParaRPr lang="en-US"/>
        </a:p>
      </dgm:t>
    </dgm:pt>
    <dgm:pt modelId="{09D4EE86-87B6-48D7-97BB-C17B14F3CDC9}" type="sibTrans" cxnId="{EA4E444F-6C1A-43AE-A8B9-01DC76C84E58}">
      <dgm:prSet/>
      <dgm:spPr/>
      <dgm:t>
        <a:bodyPr/>
        <a:lstStyle/>
        <a:p>
          <a:endParaRPr lang="en-US"/>
        </a:p>
      </dgm:t>
    </dgm:pt>
    <dgm:pt modelId="{68CD5FA4-412A-4BCB-87A2-02B3EC41483F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b="1" dirty="0">
              <a:latin typeface="+mj-lt"/>
            </a:rPr>
            <a:t>LONG</a:t>
          </a:r>
        </a:p>
        <a:p>
          <a:r>
            <a:rPr lang="en-US" sz="2000" dirty="0">
              <a:latin typeface="+mj-lt"/>
            </a:rPr>
            <a:t>(7-10 YEARS)</a:t>
          </a:r>
          <a:endParaRPr lang="en-US" sz="2400" dirty="0">
            <a:latin typeface="+mj-lt"/>
          </a:endParaRPr>
        </a:p>
      </dgm:t>
    </dgm:pt>
    <dgm:pt modelId="{04CB81F7-5A40-4C36-A17F-4CB70A32DD42}" type="parTrans" cxnId="{42C5FB29-2045-4386-9CC4-52897D9A844A}">
      <dgm:prSet/>
      <dgm:spPr/>
      <dgm:t>
        <a:bodyPr/>
        <a:lstStyle/>
        <a:p>
          <a:endParaRPr lang="en-US"/>
        </a:p>
      </dgm:t>
    </dgm:pt>
    <dgm:pt modelId="{D1610D6A-A441-4774-B5C1-AF5340BAC306}" type="sibTrans" cxnId="{42C5FB29-2045-4386-9CC4-52897D9A844A}">
      <dgm:prSet/>
      <dgm:spPr/>
      <dgm:t>
        <a:bodyPr/>
        <a:lstStyle/>
        <a:p>
          <a:endParaRPr lang="en-US"/>
        </a:p>
      </dgm:t>
    </dgm:pt>
    <dgm:pt modelId="{B0068860-CE6E-459B-8D0B-E9F11E38C5A2}" type="pres">
      <dgm:prSet presAssocID="{30433B62-4B1E-47F1-906F-262F7B11DCF8}" presName="Name0" presStyleCnt="0">
        <dgm:presLayoutVars>
          <dgm:dir/>
          <dgm:resizeHandles val="exact"/>
        </dgm:presLayoutVars>
      </dgm:prSet>
      <dgm:spPr/>
    </dgm:pt>
    <dgm:pt modelId="{F54649B5-AD2B-4720-B4DF-8774D5A0838F}" type="pres">
      <dgm:prSet presAssocID="{3DCFEBB4-45CA-4913-BF16-6A667B95E4E0}" presName="parTxOnly" presStyleLbl="node1" presStyleIdx="0" presStyleCnt="3">
        <dgm:presLayoutVars>
          <dgm:bulletEnabled val="1"/>
        </dgm:presLayoutVars>
      </dgm:prSet>
      <dgm:spPr/>
    </dgm:pt>
    <dgm:pt modelId="{1A44A6B1-5DF1-45B4-A6A2-F8A69F220E64}" type="pres">
      <dgm:prSet presAssocID="{7752DD32-7DD8-48FB-AB81-6DD483A292DE}" presName="parSpace" presStyleCnt="0"/>
      <dgm:spPr/>
    </dgm:pt>
    <dgm:pt modelId="{0802D8EE-0DA3-419D-AF2C-942357A2D609}" type="pres">
      <dgm:prSet presAssocID="{8599E028-1528-4C17-AAA1-02399497813D}" presName="parTxOnly" presStyleLbl="node1" presStyleIdx="1" presStyleCnt="3">
        <dgm:presLayoutVars>
          <dgm:bulletEnabled val="1"/>
        </dgm:presLayoutVars>
      </dgm:prSet>
      <dgm:spPr/>
    </dgm:pt>
    <dgm:pt modelId="{6C859925-9C25-441D-93B5-A18E820ABC2F}" type="pres">
      <dgm:prSet presAssocID="{09D4EE86-87B6-48D7-97BB-C17B14F3CDC9}" presName="parSpace" presStyleCnt="0"/>
      <dgm:spPr/>
    </dgm:pt>
    <dgm:pt modelId="{C7DCFF13-C37E-4752-9D5C-4C6CD174F064}" type="pres">
      <dgm:prSet presAssocID="{68CD5FA4-412A-4BCB-87A2-02B3EC41483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CFC6512-52EE-467A-80D0-40FE7692E97B}" type="presOf" srcId="{8599E028-1528-4C17-AAA1-02399497813D}" destId="{0802D8EE-0DA3-419D-AF2C-942357A2D609}" srcOrd="0" destOrd="0" presId="urn:microsoft.com/office/officeart/2005/8/layout/hChevron3"/>
    <dgm:cxn modelId="{E084F924-62A5-4116-B175-99952E6A0566}" type="presOf" srcId="{68CD5FA4-412A-4BCB-87A2-02B3EC41483F}" destId="{C7DCFF13-C37E-4752-9D5C-4C6CD174F064}" srcOrd="0" destOrd="0" presId="urn:microsoft.com/office/officeart/2005/8/layout/hChevron3"/>
    <dgm:cxn modelId="{42C5FB29-2045-4386-9CC4-52897D9A844A}" srcId="{30433B62-4B1E-47F1-906F-262F7B11DCF8}" destId="{68CD5FA4-412A-4BCB-87A2-02B3EC41483F}" srcOrd="2" destOrd="0" parTransId="{04CB81F7-5A40-4C36-A17F-4CB70A32DD42}" sibTransId="{D1610D6A-A441-4774-B5C1-AF5340BAC306}"/>
    <dgm:cxn modelId="{BC623E38-6E21-493E-9A89-D59757BC5101}" type="presOf" srcId="{3DCFEBB4-45CA-4913-BF16-6A667B95E4E0}" destId="{F54649B5-AD2B-4720-B4DF-8774D5A0838F}" srcOrd="0" destOrd="0" presId="urn:microsoft.com/office/officeart/2005/8/layout/hChevron3"/>
    <dgm:cxn modelId="{EA4E444F-6C1A-43AE-A8B9-01DC76C84E58}" srcId="{30433B62-4B1E-47F1-906F-262F7B11DCF8}" destId="{8599E028-1528-4C17-AAA1-02399497813D}" srcOrd="1" destOrd="0" parTransId="{73A7166D-C40F-4B22-997A-3FCA302BB79B}" sibTransId="{09D4EE86-87B6-48D7-97BB-C17B14F3CDC9}"/>
    <dgm:cxn modelId="{8D3E41B6-68B7-4589-B7FE-5678B68E2C04}" srcId="{30433B62-4B1E-47F1-906F-262F7B11DCF8}" destId="{3DCFEBB4-45CA-4913-BF16-6A667B95E4E0}" srcOrd="0" destOrd="0" parTransId="{3B57E346-B9C4-4F34-AFFB-10DB11EC8D73}" sibTransId="{7752DD32-7DD8-48FB-AB81-6DD483A292DE}"/>
    <dgm:cxn modelId="{A57E5EFF-0DEE-4528-984A-C02AB281C3D6}" type="presOf" srcId="{30433B62-4B1E-47F1-906F-262F7B11DCF8}" destId="{B0068860-CE6E-459B-8D0B-E9F11E38C5A2}" srcOrd="0" destOrd="0" presId="urn:microsoft.com/office/officeart/2005/8/layout/hChevron3"/>
    <dgm:cxn modelId="{0DF7218B-19B3-4FD7-97F9-E01EC188D312}" type="presParOf" srcId="{B0068860-CE6E-459B-8D0B-E9F11E38C5A2}" destId="{F54649B5-AD2B-4720-B4DF-8774D5A0838F}" srcOrd="0" destOrd="0" presId="urn:microsoft.com/office/officeart/2005/8/layout/hChevron3"/>
    <dgm:cxn modelId="{7054F356-663E-4516-9B54-EBC217BA6B00}" type="presParOf" srcId="{B0068860-CE6E-459B-8D0B-E9F11E38C5A2}" destId="{1A44A6B1-5DF1-45B4-A6A2-F8A69F220E64}" srcOrd="1" destOrd="0" presId="urn:microsoft.com/office/officeart/2005/8/layout/hChevron3"/>
    <dgm:cxn modelId="{5739BC6E-00B4-4C07-8B47-C74E96730CA7}" type="presParOf" srcId="{B0068860-CE6E-459B-8D0B-E9F11E38C5A2}" destId="{0802D8EE-0DA3-419D-AF2C-942357A2D609}" srcOrd="2" destOrd="0" presId="urn:microsoft.com/office/officeart/2005/8/layout/hChevron3"/>
    <dgm:cxn modelId="{4C62AD9B-F8DC-4483-A8E8-5D7658AE35AF}" type="presParOf" srcId="{B0068860-CE6E-459B-8D0B-E9F11E38C5A2}" destId="{6C859925-9C25-441D-93B5-A18E820ABC2F}" srcOrd="3" destOrd="0" presId="urn:microsoft.com/office/officeart/2005/8/layout/hChevron3"/>
    <dgm:cxn modelId="{DEC71740-5E8D-44F8-82C5-B68FADBDCB1F}" type="presParOf" srcId="{B0068860-CE6E-459B-8D0B-E9F11E38C5A2}" destId="{C7DCFF13-C37E-4752-9D5C-4C6CD174F06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838FD4-63B4-4863-8D42-36C5B488A81D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0C456C2-3FAE-4CA3-B033-5FE9268F8F54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Public sector</a:t>
          </a:r>
        </a:p>
      </dgm:t>
    </dgm:pt>
    <dgm:pt modelId="{8E6FAB73-2A7B-486E-8341-D96FC61A4ECE}" type="parTrans" cxnId="{D35A1123-169E-43FD-AF51-F634D704A474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E9062EBA-1C8A-4503-9A34-B4EDA7DC0A32}" type="sibTrans" cxnId="{D35A1123-169E-43FD-AF51-F634D704A474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D9E665C4-F1DE-4485-BF4A-FD46026CD598}">
      <dgm:prSet phldrT="[Text]" custT="1"/>
      <dgm:spPr/>
      <dgm:t>
        <a:bodyPr/>
        <a:lstStyle/>
        <a:p>
          <a:r>
            <a:rPr lang="en-US" sz="1800" b="1" dirty="0">
              <a:latin typeface="+mj-lt"/>
            </a:rPr>
            <a:t>Private sector</a:t>
          </a:r>
        </a:p>
      </dgm:t>
    </dgm:pt>
    <dgm:pt modelId="{D681EBE2-3D88-443A-A596-9941123DE859}" type="parTrans" cxnId="{EE8C5E64-239B-4A2E-8478-B9561B937A7F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4DFA3513-17D5-456E-A767-66DC00393C37}" type="sibTrans" cxnId="{EE8C5E64-239B-4A2E-8478-B9561B937A7F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B71E3ECA-0C1A-4A84-A889-7DDF3541FDAD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Non-profits/  </a:t>
          </a:r>
          <a:r>
            <a:rPr lang="en-US" sz="1600" b="1" dirty="0" err="1">
              <a:latin typeface="+mj-lt"/>
            </a:rPr>
            <a:t>philan-thropy</a:t>
          </a:r>
          <a:endParaRPr lang="en-US" sz="1600" b="1" dirty="0">
            <a:latin typeface="+mj-lt"/>
          </a:endParaRPr>
        </a:p>
      </dgm:t>
    </dgm:pt>
    <dgm:pt modelId="{B0DD62C7-75B2-48D4-9CAE-032EE0D29938}" type="parTrans" cxnId="{77EA19BF-D3D6-45AA-A409-5DEE17210A83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906E6B06-7051-40AF-A785-464BD52CE844}" type="sibTrans" cxnId="{77EA19BF-D3D6-45AA-A409-5DEE17210A83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B48A7D0D-BEA6-45BF-8313-4E7DEA1C99E8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More efficient regional housing delivery system</a:t>
          </a:r>
        </a:p>
      </dgm:t>
    </dgm:pt>
    <dgm:pt modelId="{C539639B-67C6-44A9-8B85-9749D38D9A55}" type="parTrans" cxnId="{4CF6364D-27CD-42CE-B2A8-74947CBD5AF9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A3EDA1D5-079F-45B8-BDBA-22914790978B}" type="sibTrans" cxnId="{4CF6364D-27CD-42CE-B2A8-74947CBD5AF9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9ABB4581-02A3-4527-AC08-21EDC5605995}" type="pres">
      <dgm:prSet presAssocID="{2C838FD4-63B4-4863-8D42-36C5B488A8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C70165-7303-4B82-81C6-B15512D30A5E}" type="pres">
      <dgm:prSet presAssocID="{B48A7D0D-BEA6-45BF-8313-4E7DEA1C99E8}" presName="centerShape" presStyleLbl="node0" presStyleIdx="0" presStyleCnt="1"/>
      <dgm:spPr/>
    </dgm:pt>
    <dgm:pt modelId="{C79E1457-C627-482E-AD02-35C61CAC4E0C}" type="pres">
      <dgm:prSet presAssocID="{30C456C2-3FAE-4CA3-B033-5FE9268F8F54}" presName="node" presStyleLbl="node1" presStyleIdx="0" presStyleCnt="3">
        <dgm:presLayoutVars>
          <dgm:bulletEnabled val="1"/>
        </dgm:presLayoutVars>
      </dgm:prSet>
      <dgm:spPr/>
    </dgm:pt>
    <dgm:pt modelId="{7255CB95-9F4C-4145-9750-C1D2D62F771F}" type="pres">
      <dgm:prSet presAssocID="{30C456C2-3FAE-4CA3-B033-5FE9268F8F54}" presName="dummy" presStyleCnt="0"/>
      <dgm:spPr/>
    </dgm:pt>
    <dgm:pt modelId="{A5B2A218-BE6E-443A-9775-41E66D48B94E}" type="pres">
      <dgm:prSet presAssocID="{E9062EBA-1C8A-4503-9A34-B4EDA7DC0A32}" presName="sibTrans" presStyleLbl="sibTrans2D1" presStyleIdx="0" presStyleCnt="3"/>
      <dgm:spPr/>
    </dgm:pt>
    <dgm:pt modelId="{A0542F76-9FCE-4AD3-97BB-A964B3C81AA4}" type="pres">
      <dgm:prSet presAssocID="{D9E665C4-F1DE-4485-BF4A-FD46026CD598}" presName="node" presStyleLbl="node1" presStyleIdx="1" presStyleCnt="3">
        <dgm:presLayoutVars>
          <dgm:bulletEnabled val="1"/>
        </dgm:presLayoutVars>
      </dgm:prSet>
      <dgm:spPr/>
    </dgm:pt>
    <dgm:pt modelId="{7ED9AAEB-9732-433E-BA1B-82C415DC78FB}" type="pres">
      <dgm:prSet presAssocID="{D9E665C4-F1DE-4485-BF4A-FD46026CD598}" presName="dummy" presStyleCnt="0"/>
      <dgm:spPr/>
    </dgm:pt>
    <dgm:pt modelId="{57FBA5BD-F1CB-4F05-91BE-4990EA2FEA58}" type="pres">
      <dgm:prSet presAssocID="{4DFA3513-17D5-456E-A767-66DC00393C37}" presName="sibTrans" presStyleLbl="sibTrans2D1" presStyleIdx="1" presStyleCnt="3"/>
      <dgm:spPr/>
    </dgm:pt>
    <dgm:pt modelId="{0D703D65-E89B-40C4-B75B-F8716C2CA629}" type="pres">
      <dgm:prSet presAssocID="{B71E3ECA-0C1A-4A84-A889-7DDF3541FDAD}" presName="node" presStyleLbl="node1" presStyleIdx="2" presStyleCnt="3">
        <dgm:presLayoutVars>
          <dgm:bulletEnabled val="1"/>
        </dgm:presLayoutVars>
      </dgm:prSet>
      <dgm:spPr/>
    </dgm:pt>
    <dgm:pt modelId="{3B8E7A5B-84CD-4E08-9836-9E06D24E79B8}" type="pres">
      <dgm:prSet presAssocID="{B71E3ECA-0C1A-4A84-A889-7DDF3541FDAD}" presName="dummy" presStyleCnt="0"/>
      <dgm:spPr/>
    </dgm:pt>
    <dgm:pt modelId="{66693D0A-BFA8-48DB-B466-67014F0AF35B}" type="pres">
      <dgm:prSet presAssocID="{906E6B06-7051-40AF-A785-464BD52CE844}" presName="sibTrans" presStyleLbl="sibTrans2D1" presStyleIdx="2" presStyleCnt="3"/>
      <dgm:spPr/>
    </dgm:pt>
  </dgm:ptLst>
  <dgm:cxnLst>
    <dgm:cxn modelId="{688B9601-4A91-46C5-BE1E-B6BB92C8AE98}" type="presOf" srcId="{E9062EBA-1C8A-4503-9A34-B4EDA7DC0A32}" destId="{A5B2A218-BE6E-443A-9775-41E66D48B94E}" srcOrd="0" destOrd="0" presId="urn:microsoft.com/office/officeart/2005/8/layout/radial6"/>
    <dgm:cxn modelId="{AB74B112-0FA5-4331-A485-84B0B0617BDD}" type="presOf" srcId="{4DFA3513-17D5-456E-A767-66DC00393C37}" destId="{57FBA5BD-F1CB-4F05-91BE-4990EA2FEA58}" srcOrd="0" destOrd="0" presId="urn:microsoft.com/office/officeart/2005/8/layout/radial6"/>
    <dgm:cxn modelId="{D35A1123-169E-43FD-AF51-F634D704A474}" srcId="{B48A7D0D-BEA6-45BF-8313-4E7DEA1C99E8}" destId="{30C456C2-3FAE-4CA3-B033-5FE9268F8F54}" srcOrd="0" destOrd="0" parTransId="{8E6FAB73-2A7B-486E-8341-D96FC61A4ECE}" sibTransId="{E9062EBA-1C8A-4503-9A34-B4EDA7DC0A32}"/>
    <dgm:cxn modelId="{84A6BB63-56D1-4E8B-9E0F-4260CB047F92}" type="presOf" srcId="{B71E3ECA-0C1A-4A84-A889-7DDF3541FDAD}" destId="{0D703D65-E89B-40C4-B75B-F8716C2CA629}" srcOrd="0" destOrd="0" presId="urn:microsoft.com/office/officeart/2005/8/layout/radial6"/>
    <dgm:cxn modelId="{EE8C5E64-239B-4A2E-8478-B9561B937A7F}" srcId="{B48A7D0D-BEA6-45BF-8313-4E7DEA1C99E8}" destId="{D9E665C4-F1DE-4485-BF4A-FD46026CD598}" srcOrd="1" destOrd="0" parTransId="{D681EBE2-3D88-443A-A596-9941123DE859}" sibTransId="{4DFA3513-17D5-456E-A767-66DC00393C37}"/>
    <dgm:cxn modelId="{4CF6364D-27CD-42CE-B2A8-74947CBD5AF9}" srcId="{2C838FD4-63B4-4863-8D42-36C5B488A81D}" destId="{B48A7D0D-BEA6-45BF-8313-4E7DEA1C99E8}" srcOrd="0" destOrd="0" parTransId="{C539639B-67C6-44A9-8B85-9749D38D9A55}" sibTransId="{A3EDA1D5-079F-45B8-BDBA-22914790978B}"/>
    <dgm:cxn modelId="{6E5F5659-EEE6-4C8A-BD7A-AF1F27CC0AEC}" type="presOf" srcId="{2C838FD4-63B4-4863-8D42-36C5B488A81D}" destId="{9ABB4581-02A3-4527-AC08-21EDC5605995}" srcOrd="0" destOrd="0" presId="urn:microsoft.com/office/officeart/2005/8/layout/radial6"/>
    <dgm:cxn modelId="{899C2C8F-5C87-4089-AF5A-12134B57C208}" type="presOf" srcId="{906E6B06-7051-40AF-A785-464BD52CE844}" destId="{66693D0A-BFA8-48DB-B466-67014F0AF35B}" srcOrd="0" destOrd="0" presId="urn:microsoft.com/office/officeart/2005/8/layout/radial6"/>
    <dgm:cxn modelId="{77EA19BF-D3D6-45AA-A409-5DEE17210A83}" srcId="{B48A7D0D-BEA6-45BF-8313-4E7DEA1C99E8}" destId="{B71E3ECA-0C1A-4A84-A889-7DDF3541FDAD}" srcOrd="2" destOrd="0" parTransId="{B0DD62C7-75B2-48D4-9CAE-032EE0D29938}" sibTransId="{906E6B06-7051-40AF-A785-464BD52CE844}"/>
    <dgm:cxn modelId="{14E138D4-60B2-4303-8B45-F8604DD047F8}" type="presOf" srcId="{B48A7D0D-BEA6-45BF-8313-4E7DEA1C99E8}" destId="{72C70165-7303-4B82-81C6-B15512D30A5E}" srcOrd="0" destOrd="0" presId="urn:microsoft.com/office/officeart/2005/8/layout/radial6"/>
    <dgm:cxn modelId="{818C48E3-7B64-4469-9446-C6A6D4FAB87C}" type="presOf" srcId="{30C456C2-3FAE-4CA3-B033-5FE9268F8F54}" destId="{C79E1457-C627-482E-AD02-35C61CAC4E0C}" srcOrd="0" destOrd="0" presId="urn:microsoft.com/office/officeart/2005/8/layout/radial6"/>
    <dgm:cxn modelId="{879100ED-6330-40CD-9243-10F1513BFB3D}" type="presOf" srcId="{D9E665C4-F1DE-4485-BF4A-FD46026CD598}" destId="{A0542F76-9FCE-4AD3-97BB-A964B3C81AA4}" srcOrd="0" destOrd="0" presId="urn:microsoft.com/office/officeart/2005/8/layout/radial6"/>
    <dgm:cxn modelId="{C14C8783-8369-4AB8-9C1F-7010E77C605E}" type="presParOf" srcId="{9ABB4581-02A3-4527-AC08-21EDC5605995}" destId="{72C70165-7303-4B82-81C6-B15512D30A5E}" srcOrd="0" destOrd="0" presId="urn:microsoft.com/office/officeart/2005/8/layout/radial6"/>
    <dgm:cxn modelId="{5ED2FA2E-8FBC-4FCC-B070-D1B5DE76AC56}" type="presParOf" srcId="{9ABB4581-02A3-4527-AC08-21EDC5605995}" destId="{C79E1457-C627-482E-AD02-35C61CAC4E0C}" srcOrd="1" destOrd="0" presId="urn:microsoft.com/office/officeart/2005/8/layout/radial6"/>
    <dgm:cxn modelId="{DB5AA029-DF9F-4D3F-969A-1A0272F65252}" type="presParOf" srcId="{9ABB4581-02A3-4527-AC08-21EDC5605995}" destId="{7255CB95-9F4C-4145-9750-C1D2D62F771F}" srcOrd="2" destOrd="0" presId="urn:microsoft.com/office/officeart/2005/8/layout/radial6"/>
    <dgm:cxn modelId="{A031F966-6057-4BFF-B3FA-1B7D6804C614}" type="presParOf" srcId="{9ABB4581-02A3-4527-AC08-21EDC5605995}" destId="{A5B2A218-BE6E-443A-9775-41E66D48B94E}" srcOrd="3" destOrd="0" presId="urn:microsoft.com/office/officeart/2005/8/layout/radial6"/>
    <dgm:cxn modelId="{F0FA1FE6-E509-4E42-8C1D-A1219348D817}" type="presParOf" srcId="{9ABB4581-02A3-4527-AC08-21EDC5605995}" destId="{A0542F76-9FCE-4AD3-97BB-A964B3C81AA4}" srcOrd="4" destOrd="0" presId="urn:microsoft.com/office/officeart/2005/8/layout/radial6"/>
    <dgm:cxn modelId="{FE9A4148-809A-401A-A16D-E4A731961535}" type="presParOf" srcId="{9ABB4581-02A3-4527-AC08-21EDC5605995}" destId="{7ED9AAEB-9732-433E-BA1B-82C415DC78FB}" srcOrd="5" destOrd="0" presId="urn:microsoft.com/office/officeart/2005/8/layout/radial6"/>
    <dgm:cxn modelId="{E96CD9C1-8D30-47CB-98B0-8D2D08BD54F9}" type="presParOf" srcId="{9ABB4581-02A3-4527-AC08-21EDC5605995}" destId="{57FBA5BD-F1CB-4F05-91BE-4990EA2FEA58}" srcOrd="6" destOrd="0" presId="urn:microsoft.com/office/officeart/2005/8/layout/radial6"/>
    <dgm:cxn modelId="{BFA0FF22-3603-4457-BA16-DE3889F6E9FD}" type="presParOf" srcId="{9ABB4581-02A3-4527-AC08-21EDC5605995}" destId="{0D703D65-E89B-40C4-B75B-F8716C2CA629}" srcOrd="7" destOrd="0" presId="urn:microsoft.com/office/officeart/2005/8/layout/radial6"/>
    <dgm:cxn modelId="{3E1C8673-82A9-4B26-8BB7-250225A2FA0F}" type="presParOf" srcId="{9ABB4581-02A3-4527-AC08-21EDC5605995}" destId="{3B8E7A5B-84CD-4E08-9836-9E06D24E79B8}" srcOrd="8" destOrd="0" presId="urn:microsoft.com/office/officeart/2005/8/layout/radial6"/>
    <dgm:cxn modelId="{96213C5A-3909-435D-9C13-F191C81D89DE}" type="presParOf" srcId="{9ABB4581-02A3-4527-AC08-21EDC5605995}" destId="{66693D0A-BFA8-48DB-B466-67014F0AF35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3424-B639-4C9A-B8DF-F269197E82F3}">
      <dsp:nvSpPr>
        <dsp:cNvPr id="0" name=""/>
        <dsp:cNvSpPr/>
      </dsp:nvSpPr>
      <dsp:spPr>
        <a:xfrm>
          <a:off x="643699" y="0"/>
          <a:ext cx="7295259" cy="40796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C566-D10F-4C49-9EBD-AB699F7E8F5F}">
      <dsp:nvSpPr>
        <dsp:cNvPr id="0" name=""/>
        <dsp:cNvSpPr/>
      </dsp:nvSpPr>
      <dsp:spPr>
        <a:xfrm>
          <a:off x="208" y="1223889"/>
          <a:ext cx="1511184" cy="16318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Establish a planning structure</a:t>
          </a:r>
          <a:endParaRPr lang="en-US" sz="2800" b="1" kern="1200" dirty="0">
            <a:latin typeface="+mj-lt"/>
          </a:endParaRPr>
        </a:p>
      </dsp:txBody>
      <dsp:txXfrm>
        <a:off x="73978" y="1297659"/>
        <a:ext cx="1363644" cy="1484312"/>
      </dsp:txXfrm>
    </dsp:sp>
    <dsp:sp modelId="{3C9D1988-C22B-4D20-A851-0C764488A3BA}">
      <dsp:nvSpPr>
        <dsp:cNvPr id="0" name=""/>
        <dsp:cNvSpPr/>
      </dsp:nvSpPr>
      <dsp:spPr>
        <a:xfrm>
          <a:off x="1763257" y="1223889"/>
          <a:ext cx="1511184" cy="16318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Assess housing needs, market conditions, &amp; local capacity</a:t>
          </a:r>
        </a:p>
      </dsp:txBody>
      <dsp:txXfrm>
        <a:off x="1837027" y="1297659"/>
        <a:ext cx="1363644" cy="1484312"/>
      </dsp:txXfrm>
    </dsp:sp>
    <dsp:sp modelId="{D1FE79AC-E690-41EF-A23C-037AE5ABC187}">
      <dsp:nvSpPr>
        <dsp:cNvPr id="0" name=""/>
        <dsp:cNvSpPr/>
      </dsp:nvSpPr>
      <dsp:spPr>
        <a:xfrm>
          <a:off x="3526306" y="1223889"/>
          <a:ext cx="1511184" cy="16318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Develop strategy focus areas &amp; supporting actions</a:t>
          </a:r>
          <a:endParaRPr lang="en-US" sz="1600" kern="1200" dirty="0">
            <a:latin typeface="+mj-lt"/>
          </a:endParaRPr>
        </a:p>
      </dsp:txBody>
      <dsp:txXfrm>
        <a:off x="3600076" y="1297659"/>
        <a:ext cx="1363644" cy="1484312"/>
      </dsp:txXfrm>
    </dsp:sp>
    <dsp:sp modelId="{AE0E6D21-E0AB-4821-8091-15D2884E96C9}">
      <dsp:nvSpPr>
        <dsp:cNvPr id="0" name=""/>
        <dsp:cNvSpPr/>
      </dsp:nvSpPr>
      <dsp:spPr>
        <a:xfrm>
          <a:off x="5289355" y="1223889"/>
          <a:ext cx="1530044" cy="16318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Vet strategies with local stakeholders &amp; residents</a:t>
          </a:r>
        </a:p>
      </dsp:txBody>
      <dsp:txXfrm>
        <a:off x="5364046" y="1298580"/>
        <a:ext cx="1380662" cy="1482470"/>
      </dsp:txXfrm>
    </dsp:sp>
    <dsp:sp modelId="{11F996E9-BA69-4352-BCDC-1D6E0BB0CAFA}">
      <dsp:nvSpPr>
        <dsp:cNvPr id="0" name=""/>
        <dsp:cNvSpPr/>
      </dsp:nvSpPr>
      <dsp:spPr>
        <a:xfrm>
          <a:off x="7071264" y="1223889"/>
          <a:ext cx="1511184" cy="163185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solidFill>
                <a:schemeClr val="bg1"/>
              </a:solidFill>
              <a:latin typeface="+mj-lt"/>
            </a:rPr>
            <a:t>Housing Our Future</a:t>
          </a:r>
          <a:endParaRPr lang="en-US" sz="1600" kern="1200" dirty="0">
            <a:solidFill>
              <a:schemeClr val="bg1"/>
            </a:solidFill>
            <a:latin typeface="+mj-lt"/>
          </a:endParaRPr>
        </a:p>
      </dsp:txBody>
      <dsp:txXfrm>
        <a:off x="7145034" y="1297659"/>
        <a:ext cx="1363644" cy="1484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0BA8-A325-4F40-818C-1DEA1A4E508B}">
      <dsp:nvSpPr>
        <dsp:cNvPr id="0" name=""/>
        <dsp:cNvSpPr/>
      </dsp:nvSpPr>
      <dsp:spPr>
        <a:xfrm>
          <a:off x="1357508" y="1324484"/>
          <a:ext cx="1683477" cy="14562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Affordable Housing</a:t>
          </a:r>
        </a:p>
      </dsp:txBody>
      <dsp:txXfrm>
        <a:off x="1636484" y="1565809"/>
        <a:ext cx="1125525" cy="973626"/>
      </dsp:txXfrm>
    </dsp:sp>
    <dsp:sp modelId="{FB2A21AA-9672-47FB-AA6D-CE94CF4333EC}">
      <dsp:nvSpPr>
        <dsp:cNvPr id="0" name=""/>
        <dsp:cNvSpPr/>
      </dsp:nvSpPr>
      <dsp:spPr>
        <a:xfrm>
          <a:off x="2411689" y="627754"/>
          <a:ext cx="635171" cy="5472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C1E84-F0D8-4224-885A-2C7068DF599A}">
      <dsp:nvSpPr>
        <dsp:cNvPr id="0" name=""/>
        <dsp:cNvSpPr/>
      </dsp:nvSpPr>
      <dsp:spPr>
        <a:xfrm>
          <a:off x="1512581" y="0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Access to Jobs</a:t>
          </a:r>
        </a:p>
      </dsp:txBody>
      <dsp:txXfrm>
        <a:off x="1741210" y="197791"/>
        <a:ext cx="922339" cy="797932"/>
      </dsp:txXfrm>
    </dsp:sp>
    <dsp:sp modelId="{C1756BF6-27F8-4516-B7AE-5C92CB7D1498}">
      <dsp:nvSpPr>
        <dsp:cNvPr id="0" name=""/>
        <dsp:cNvSpPr/>
      </dsp:nvSpPr>
      <dsp:spPr>
        <a:xfrm>
          <a:off x="3152983" y="1650884"/>
          <a:ext cx="635171" cy="5472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451B5-79FC-49CD-BF08-A09281A40053}">
      <dsp:nvSpPr>
        <dsp:cNvPr id="0" name=""/>
        <dsp:cNvSpPr/>
      </dsp:nvSpPr>
      <dsp:spPr>
        <a:xfrm>
          <a:off x="2777832" y="734091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Access to Services</a:t>
          </a:r>
        </a:p>
      </dsp:txBody>
      <dsp:txXfrm>
        <a:off x="3006461" y="931882"/>
        <a:ext cx="922339" cy="797932"/>
      </dsp:txXfrm>
    </dsp:sp>
    <dsp:sp modelId="{1303CEAC-589A-433C-B69A-115956CFC02D}">
      <dsp:nvSpPr>
        <dsp:cNvPr id="0" name=""/>
        <dsp:cNvSpPr/>
      </dsp:nvSpPr>
      <dsp:spPr>
        <a:xfrm>
          <a:off x="2638032" y="2805805"/>
          <a:ext cx="635171" cy="5472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0BEE-EDC0-4D91-8621-8D7CD10ED8BC}">
      <dsp:nvSpPr>
        <dsp:cNvPr id="0" name=""/>
        <dsp:cNvSpPr/>
      </dsp:nvSpPr>
      <dsp:spPr>
        <a:xfrm>
          <a:off x="2777832" y="2177229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Access to Quality Education</a:t>
          </a:r>
        </a:p>
      </dsp:txBody>
      <dsp:txXfrm>
        <a:off x="3006461" y="2375020"/>
        <a:ext cx="922339" cy="797932"/>
      </dsp:txXfrm>
    </dsp:sp>
    <dsp:sp modelId="{9F0A1C0E-6B33-4694-A441-1AE246048622}">
      <dsp:nvSpPr>
        <dsp:cNvPr id="0" name=""/>
        <dsp:cNvSpPr/>
      </dsp:nvSpPr>
      <dsp:spPr>
        <a:xfrm>
          <a:off x="1360641" y="2925690"/>
          <a:ext cx="635171" cy="5472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DC85D-6EC8-48B0-89A8-44B5F136AD20}">
      <dsp:nvSpPr>
        <dsp:cNvPr id="0" name=""/>
        <dsp:cNvSpPr/>
      </dsp:nvSpPr>
      <dsp:spPr>
        <a:xfrm>
          <a:off x="1512581" y="2912141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Access to Transit</a:t>
          </a:r>
        </a:p>
      </dsp:txBody>
      <dsp:txXfrm>
        <a:off x="1741210" y="3109932"/>
        <a:ext cx="922339" cy="797932"/>
      </dsp:txXfrm>
    </dsp:sp>
    <dsp:sp modelId="{5092E1AE-5645-4801-8994-E74BD8AC6755}">
      <dsp:nvSpPr>
        <dsp:cNvPr id="0" name=""/>
        <dsp:cNvSpPr/>
      </dsp:nvSpPr>
      <dsp:spPr>
        <a:xfrm>
          <a:off x="607208" y="1902971"/>
          <a:ext cx="635171" cy="5472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435BE-73AA-4BD1-ADA9-B0757D14D994}">
      <dsp:nvSpPr>
        <dsp:cNvPr id="0" name=""/>
        <dsp:cNvSpPr/>
      </dsp:nvSpPr>
      <dsp:spPr>
        <a:xfrm>
          <a:off x="241456" y="2178050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Better Health Outcomes</a:t>
          </a:r>
        </a:p>
      </dsp:txBody>
      <dsp:txXfrm>
        <a:off x="470085" y="2375841"/>
        <a:ext cx="922339" cy="797932"/>
      </dsp:txXfrm>
    </dsp:sp>
    <dsp:sp modelId="{A420F03B-9D6E-4AB9-8660-C89C6F9CE674}">
      <dsp:nvSpPr>
        <dsp:cNvPr id="0" name=""/>
        <dsp:cNvSpPr/>
      </dsp:nvSpPr>
      <dsp:spPr>
        <a:xfrm>
          <a:off x="241456" y="732449"/>
          <a:ext cx="1379597" cy="11935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Housing Security</a:t>
          </a:r>
        </a:p>
      </dsp:txBody>
      <dsp:txXfrm>
        <a:off x="470085" y="930240"/>
        <a:ext cx="922339" cy="797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F6F37-DBD8-4E9E-84BD-4E6527FD7BC9}">
      <dsp:nvSpPr>
        <dsp:cNvPr id="0" name=""/>
        <dsp:cNvSpPr/>
      </dsp:nvSpPr>
      <dsp:spPr>
        <a:xfrm>
          <a:off x="1358539" y="1322863"/>
          <a:ext cx="1681417" cy="145449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Affordable Housing</a:t>
          </a:r>
        </a:p>
      </dsp:txBody>
      <dsp:txXfrm>
        <a:off x="1637173" y="1563893"/>
        <a:ext cx="1124149" cy="972433"/>
      </dsp:txXfrm>
    </dsp:sp>
    <dsp:sp modelId="{20C60D75-FAF4-4F54-AFBD-F900E903BF2A}">
      <dsp:nvSpPr>
        <dsp:cNvPr id="0" name=""/>
        <dsp:cNvSpPr/>
      </dsp:nvSpPr>
      <dsp:spPr>
        <a:xfrm>
          <a:off x="2411429" y="626986"/>
          <a:ext cx="634393" cy="54661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5FD24-B94A-4103-AC8F-4B9C849305FB}">
      <dsp:nvSpPr>
        <dsp:cNvPr id="0" name=""/>
        <dsp:cNvSpPr/>
      </dsp:nvSpPr>
      <dsp:spPr>
        <a:xfrm>
          <a:off x="1513422" y="0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Economic Growth &amp; Mobility</a:t>
          </a:r>
        </a:p>
      </dsp:txBody>
      <dsp:txXfrm>
        <a:off x="1741771" y="197549"/>
        <a:ext cx="921211" cy="796955"/>
      </dsp:txXfrm>
    </dsp:sp>
    <dsp:sp modelId="{AC05F894-C63E-49B4-9BD7-D275606EF1A1}">
      <dsp:nvSpPr>
        <dsp:cNvPr id="0" name=""/>
        <dsp:cNvSpPr/>
      </dsp:nvSpPr>
      <dsp:spPr>
        <a:xfrm>
          <a:off x="3151816" y="1648863"/>
          <a:ext cx="634393" cy="54661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BEB73-2371-4A31-B354-ABEB5E3C3D5A}">
      <dsp:nvSpPr>
        <dsp:cNvPr id="0" name=""/>
        <dsp:cNvSpPr/>
      </dsp:nvSpPr>
      <dsp:spPr>
        <a:xfrm>
          <a:off x="2777125" y="733192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Improved Regional Coordination</a:t>
          </a:r>
        </a:p>
      </dsp:txBody>
      <dsp:txXfrm>
        <a:off x="3005474" y="930741"/>
        <a:ext cx="921211" cy="796955"/>
      </dsp:txXfrm>
    </dsp:sp>
    <dsp:sp modelId="{DAD6C428-3AE2-4AFE-A963-2FB8257F96B9}">
      <dsp:nvSpPr>
        <dsp:cNvPr id="0" name=""/>
        <dsp:cNvSpPr/>
      </dsp:nvSpPr>
      <dsp:spPr>
        <a:xfrm>
          <a:off x="2637495" y="2802371"/>
          <a:ext cx="634393" cy="54661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EB197-E8AB-4B47-A7A6-97E3051A2A9A}">
      <dsp:nvSpPr>
        <dsp:cNvPr id="0" name=""/>
        <dsp:cNvSpPr/>
      </dsp:nvSpPr>
      <dsp:spPr>
        <a:xfrm>
          <a:off x="2777125" y="2174564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New &amp; Expanded Public-Private Partnerships</a:t>
          </a:r>
        </a:p>
      </dsp:txBody>
      <dsp:txXfrm>
        <a:off x="3005474" y="2372113"/>
        <a:ext cx="921211" cy="796955"/>
      </dsp:txXfrm>
    </dsp:sp>
    <dsp:sp modelId="{B8B4EE12-FFF0-421C-9EC3-1D1E599634E8}">
      <dsp:nvSpPr>
        <dsp:cNvPr id="0" name=""/>
        <dsp:cNvSpPr/>
      </dsp:nvSpPr>
      <dsp:spPr>
        <a:xfrm>
          <a:off x="1361668" y="2922109"/>
          <a:ext cx="634393" cy="54661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6213-3036-4687-9E03-152780C50410}">
      <dsp:nvSpPr>
        <dsp:cNvPr id="0" name=""/>
        <dsp:cNvSpPr/>
      </dsp:nvSpPr>
      <dsp:spPr>
        <a:xfrm>
          <a:off x="1513422" y="2908577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Leveraged Policy and Funding Tools</a:t>
          </a:r>
        </a:p>
      </dsp:txBody>
      <dsp:txXfrm>
        <a:off x="1741771" y="3106126"/>
        <a:ext cx="921211" cy="796955"/>
      </dsp:txXfrm>
    </dsp:sp>
    <dsp:sp modelId="{4F6FE711-10C1-4BAC-A211-8EB195DFA671}">
      <dsp:nvSpPr>
        <dsp:cNvPr id="0" name=""/>
        <dsp:cNvSpPr/>
      </dsp:nvSpPr>
      <dsp:spPr>
        <a:xfrm>
          <a:off x="609156" y="1900642"/>
          <a:ext cx="634393" cy="54661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307D4-457F-4EF3-A801-CF0AAF937355}">
      <dsp:nvSpPr>
        <dsp:cNvPr id="0" name=""/>
        <dsp:cNvSpPr/>
      </dsp:nvSpPr>
      <dsp:spPr>
        <a:xfrm>
          <a:off x="243852" y="2175384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Diverse Housing Options</a:t>
          </a:r>
        </a:p>
      </dsp:txBody>
      <dsp:txXfrm>
        <a:off x="472201" y="2372933"/>
        <a:ext cx="921211" cy="796955"/>
      </dsp:txXfrm>
    </dsp:sp>
    <dsp:sp modelId="{E5B9FEF1-EBCB-4079-9A6C-652FD2D08D88}">
      <dsp:nvSpPr>
        <dsp:cNvPr id="0" name=""/>
        <dsp:cNvSpPr/>
      </dsp:nvSpPr>
      <dsp:spPr>
        <a:xfrm>
          <a:off x="256350" y="737632"/>
          <a:ext cx="1377909" cy="119205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Inclusive Communities</a:t>
          </a:r>
        </a:p>
      </dsp:txBody>
      <dsp:txXfrm>
        <a:off x="484699" y="935181"/>
        <a:ext cx="921211" cy="79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8A027-3777-4042-A486-BE235E726498}">
      <dsp:nvSpPr>
        <dsp:cNvPr id="0" name=""/>
        <dsp:cNvSpPr/>
      </dsp:nvSpPr>
      <dsp:spPr>
        <a:xfrm>
          <a:off x="4588504" y="-961582"/>
          <a:ext cx="7482368" cy="7482368"/>
        </a:xfrm>
        <a:prstGeom prst="blockArc">
          <a:avLst>
            <a:gd name="adj1" fmla="val 8100000"/>
            <a:gd name="adj2" fmla="val 135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E2ED7-E378-47E2-8EA2-0B60A9323275}">
      <dsp:nvSpPr>
        <dsp:cNvPr id="0" name=""/>
        <dsp:cNvSpPr/>
      </dsp:nvSpPr>
      <dsp:spPr>
        <a:xfrm>
          <a:off x="29324" y="794187"/>
          <a:ext cx="4783123" cy="1588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1260597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Cross-cutting Actions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+mj-lt"/>
            </a:rPr>
            <a:t>Building the region’s capacity to address key housing needs</a:t>
          </a:r>
        </a:p>
      </dsp:txBody>
      <dsp:txXfrm>
        <a:off x="29324" y="794187"/>
        <a:ext cx="4783123" cy="1588153"/>
      </dsp:txXfrm>
    </dsp:sp>
    <dsp:sp modelId="{019DD72F-E5BF-4673-A14B-4F9359D63BFD}">
      <dsp:nvSpPr>
        <dsp:cNvPr id="0" name=""/>
        <dsp:cNvSpPr/>
      </dsp:nvSpPr>
      <dsp:spPr>
        <a:xfrm>
          <a:off x="3819852" y="595668"/>
          <a:ext cx="1985191" cy="1985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330CE-E1F6-489D-A425-C1DCE492C42B}">
      <dsp:nvSpPr>
        <dsp:cNvPr id="0" name=""/>
        <dsp:cNvSpPr/>
      </dsp:nvSpPr>
      <dsp:spPr>
        <a:xfrm>
          <a:off x="29324" y="3176862"/>
          <a:ext cx="4783123" cy="1588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1260597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5 Strategy Focus Areas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latin typeface="+mj-lt"/>
            </a:rPr>
            <a:t>Leveraging increased capacity to address targeted housing needs</a:t>
          </a:r>
          <a:endParaRPr lang="en-US" sz="1800" i="1" kern="1200" dirty="0">
            <a:latin typeface="+mj-lt"/>
          </a:endParaRPr>
        </a:p>
      </dsp:txBody>
      <dsp:txXfrm>
        <a:off x="29324" y="3176862"/>
        <a:ext cx="4783123" cy="1588153"/>
      </dsp:txXfrm>
    </dsp:sp>
    <dsp:sp modelId="{410BB4D9-4D63-477D-8633-FDE9B3B15C83}">
      <dsp:nvSpPr>
        <dsp:cNvPr id="0" name=""/>
        <dsp:cNvSpPr/>
      </dsp:nvSpPr>
      <dsp:spPr>
        <a:xfrm>
          <a:off x="3819852" y="2978343"/>
          <a:ext cx="1985191" cy="1985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649B5-AD2B-4720-B4DF-8774D5A0838F}">
      <dsp:nvSpPr>
        <dsp:cNvPr id="0" name=""/>
        <dsp:cNvSpPr/>
      </dsp:nvSpPr>
      <dsp:spPr>
        <a:xfrm>
          <a:off x="3976" y="1395504"/>
          <a:ext cx="3477229" cy="139089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j-lt"/>
            </a:rPr>
            <a:t>SHORT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(1-3 YEARS)</a:t>
          </a:r>
        </a:p>
      </dsp:txBody>
      <dsp:txXfrm>
        <a:off x="3976" y="1395504"/>
        <a:ext cx="3129506" cy="1390891"/>
      </dsp:txXfrm>
    </dsp:sp>
    <dsp:sp modelId="{0802D8EE-0DA3-419D-AF2C-942357A2D609}">
      <dsp:nvSpPr>
        <dsp:cNvPr id="0" name=""/>
        <dsp:cNvSpPr/>
      </dsp:nvSpPr>
      <dsp:spPr>
        <a:xfrm>
          <a:off x="2785760" y="1395504"/>
          <a:ext cx="3477229" cy="139089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MEDIUM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(4-6 YEARS)</a:t>
          </a:r>
          <a:endParaRPr lang="en-US" sz="2400" b="0" kern="1200" dirty="0">
            <a:latin typeface="+mj-lt"/>
          </a:endParaRPr>
        </a:p>
      </dsp:txBody>
      <dsp:txXfrm>
        <a:off x="3481206" y="1395504"/>
        <a:ext cx="2086338" cy="1390891"/>
      </dsp:txXfrm>
    </dsp:sp>
    <dsp:sp modelId="{C7DCFF13-C37E-4752-9D5C-4C6CD174F064}">
      <dsp:nvSpPr>
        <dsp:cNvPr id="0" name=""/>
        <dsp:cNvSpPr/>
      </dsp:nvSpPr>
      <dsp:spPr>
        <a:xfrm>
          <a:off x="5567543" y="1395504"/>
          <a:ext cx="3477229" cy="1390891"/>
        </a:xfrm>
        <a:prstGeom prst="chevron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LONG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(7-10 YEARS)</a:t>
          </a:r>
          <a:endParaRPr lang="en-US" sz="2400" kern="1200" dirty="0">
            <a:latin typeface="+mj-lt"/>
          </a:endParaRPr>
        </a:p>
      </dsp:txBody>
      <dsp:txXfrm>
        <a:off x="6262989" y="1395504"/>
        <a:ext cx="2086338" cy="1390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93D0A-BFA8-48DB-B466-67014F0AF35B}">
      <dsp:nvSpPr>
        <dsp:cNvPr id="0" name=""/>
        <dsp:cNvSpPr/>
      </dsp:nvSpPr>
      <dsp:spPr>
        <a:xfrm>
          <a:off x="2831711" y="544711"/>
          <a:ext cx="3632978" cy="3632978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A5BD-F1CB-4F05-91BE-4990EA2FEA58}">
      <dsp:nvSpPr>
        <dsp:cNvPr id="0" name=""/>
        <dsp:cNvSpPr/>
      </dsp:nvSpPr>
      <dsp:spPr>
        <a:xfrm>
          <a:off x="2831711" y="544711"/>
          <a:ext cx="3632978" cy="3632978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2A218-BE6E-443A-9775-41E66D48B94E}">
      <dsp:nvSpPr>
        <dsp:cNvPr id="0" name=""/>
        <dsp:cNvSpPr/>
      </dsp:nvSpPr>
      <dsp:spPr>
        <a:xfrm>
          <a:off x="2831711" y="544711"/>
          <a:ext cx="3632978" cy="3632978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0165-7303-4B82-81C6-B15512D30A5E}">
      <dsp:nvSpPr>
        <dsp:cNvPr id="0" name=""/>
        <dsp:cNvSpPr/>
      </dsp:nvSpPr>
      <dsp:spPr>
        <a:xfrm>
          <a:off x="3811842" y="1524842"/>
          <a:ext cx="1672716" cy="167271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More efficient regional housing delivery system</a:t>
          </a:r>
        </a:p>
      </dsp:txBody>
      <dsp:txXfrm>
        <a:off x="4056806" y="1769806"/>
        <a:ext cx="1182788" cy="1182788"/>
      </dsp:txXfrm>
    </dsp:sp>
    <dsp:sp modelId="{C79E1457-C627-482E-AD02-35C61CAC4E0C}">
      <dsp:nvSpPr>
        <dsp:cNvPr id="0" name=""/>
        <dsp:cNvSpPr/>
      </dsp:nvSpPr>
      <dsp:spPr>
        <a:xfrm>
          <a:off x="4062749" y="1412"/>
          <a:ext cx="1170901" cy="11709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Public sector</a:t>
          </a:r>
        </a:p>
      </dsp:txBody>
      <dsp:txXfrm>
        <a:off x="4234223" y="172886"/>
        <a:ext cx="827953" cy="827953"/>
      </dsp:txXfrm>
    </dsp:sp>
    <dsp:sp modelId="{A0542F76-9FCE-4AD3-97BB-A964B3C81AA4}">
      <dsp:nvSpPr>
        <dsp:cNvPr id="0" name=""/>
        <dsp:cNvSpPr/>
      </dsp:nvSpPr>
      <dsp:spPr>
        <a:xfrm>
          <a:off x="5599370" y="2662918"/>
          <a:ext cx="1170901" cy="11709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Private sector</a:t>
          </a:r>
        </a:p>
      </dsp:txBody>
      <dsp:txXfrm>
        <a:off x="5770844" y="2834392"/>
        <a:ext cx="827953" cy="827953"/>
      </dsp:txXfrm>
    </dsp:sp>
    <dsp:sp modelId="{0D703D65-E89B-40C4-B75B-F8716C2CA629}">
      <dsp:nvSpPr>
        <dsp:cNvPr id="0" name=""/>
        <dsp:cNvSpPr/>
      </dsp:nvSpPr>
      <dsp:spPr>
        <a:xfrm>
          <a:off x="2526128" y="2662918"/>
          <a:ext cx="1170901" cy="117090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Non-profits/  </a:t>
          </a:r>
          <a:r>
            <a:rPr lang="en-US" sz="1600" b="1" kern="1200" dirty="0" err="1">
              <a:latin typeface="+mj-lt"/>
            </a:rPr>
            <a:t>philan-thropy</a:t>
          </a:r>
          <a:endParaRPr lang="en-US" sz="1600" b="1" kern="1200" dirty="0">
            <a:latin typeface="+mj-lt"/>
          </a:endParaRPr>
        </a:p>
      </dsp:txBody>
      <dsp:txXfrm>
        <a:off x="2697602" y="2834392"/>
        <a:ext cx="827953" cy="82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4831B4-1D95-4E11-8CB4-4E5817CFD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72416-D5A9-4174-911F-1C0757CC3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2F2952-5563-4C4B-8559-D7CA16DDA7AC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303CF-446D-4254-B32A-05714B1E1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4A0E8-AD32-4C19-9CE6-712CAFDF3D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5EBAC04-0280-4877-A034-FFCD626D1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588C109-B32F-427A-91D5-B49EEB1CDCE8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732FAB0-26A4-402F-88F2-8087D3DE3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7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0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0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89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0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5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7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8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8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6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09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4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68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5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6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AB0-26A4-402F-88F2-8087D3DE39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0884E9-C64C-4738-91F1-F82EAFA1A3E0}"/>
              </a:ext>
            </a:extLst>
          </p:cNvPr>
          <p:cNvSpPr/>
          <p:nvPr userDrawn="1"/>
        </p:nvSpPr>
        <p:spPr>
          <a:xfrm>
            <a:off x="128338" y="6047267"/>
            <a:ext cx="8874636" cy="647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77555" y="2"/>
            <a:ext cx="1693333" cy="695254"/>
          </a:xfrm>
          <a:prstGeom prst="rect">
            <a:avLst/>
          </a:prstGeom>
          <a:solidFill>
            <a:srgbClr val="EB9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57" y="251733"/>
            <a:ext cx="1503682" cy="3657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8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77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93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2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1600205"/>
            <a:ext cx="807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ENTERPRISE-RGB-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80" y="87434"/>
            <a:ext cx="2822448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1600205"/>
            <a:ext cx="807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102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4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4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125925-8345-4AB1-AFCD-96E0254C3053}"/>
              </a:ext>
            </a:extLst>
          </p:cNvPr>
          <p:cNvSpPr/>
          <p:nvPr userDrawn="1"/>
        </p:nvSpPr>
        <p:spPr>
          <a:xfrm>
            <a:off x="0" y="6297517"/>
            <a:ext cx="9143999" cy="5604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3" y="6421002"/>
            <a:ext cx="1503682" cy="36576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394876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8D04C-25F9-48AE-B7C5-BB87B8B2ED78}"/>
              </a:ext>
            </a:extLst>
          </p:cNvPr>
          <p:cNvSpPr txBox="1"/>
          <p:nvPr userDrawn="1"/>
        </p:nvSpPr>
        <p:spPr>
          <a:xfrm>
            <a:off x="0" y="0"/>
            <a:ext cx="9144000" cy="9228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6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AE012E-906A-40D6-A553-2D94D4AFCD44}"/>
              </a:ext>
            </a:extLst>
          </p:cNvPr>
          <p:cNvSpPr/>
          <p:nvPr userDrawn="1"/>
        </p:nvSpPr>
        <p:spPr>
          <a:xfrm>
            <a:off x="144380" y="6047267"/>
            <a:ext cx="8858594" cy="647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77555" y="3"/>
            <a:ext cx="1693333" cy="695255"/>
          </a:xfrm>
          <a:prstGeom prst="rect">
            <a:avLst/>
          </a:prstGeom>
          <a:solidFill>
            <a:srgbClr val="AE2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57" y="251733"/>
            <a:ext cx="1503682" cy="36576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8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125925-8345-4AB1-AFCD-96E0254C3053}"/>
              </a:ext>
            </a:extLst>
          </p:cNvPr>
          <p:cNvSpPr/>
          <p:nvPr userDrawn="1"/>
        </p:nvSpPr>
        <p:spPr>
          <a:xfrm>
            <a:off x="144379" y="6047267"/>
            <a:ext cx="8858595" cy="6474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77555" y="3"/>
            <a:ext cx="1693333" cy="695255"/>
          </a:xfrm>
          <a:prstGeom prst="rect">
            <a:avLst/>
          </a:prstGeom>
          <a:solidFill>
            <a:srgbClr val="4E8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57" y="251733"/>
            <a:ext cx="1503682" cy="36576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8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679" y="6187790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573024" y="1600203"/>
            <a:ext cx="8071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800"/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06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67" y="251733"/>
            <a:ext cx="1371600" cy="33363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7287" y="6297518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100">
                <a:solidFill>
                  <a:srgbClr val="424342"/>
                </a:solidFill>
                <a:latin typeface="Arial"/>
                <a:cs typeface="Arial"/>
              </a:defRPr>
            </a:lvl1pPr>
          </a:lstStyle>
          <a:p>
            <a:fld id="{40653E97-5967-4E1C-9F1C-40204DC5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1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64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9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90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2012_ending_sli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20" y="1813560"/>
            <a:ext cx="73628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E227-FB1E-45FD-9BAF-E3ACB53C9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64AEA-1678-43C7-84F4-CF41EC54B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8B16E-89AE-4CC1-9A01-D7AFD2B56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A0D81F-F33B-4814-B7A3-C1A5C52B2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7" y="220646"/>
            <a:ext cx="1879605" cy="4572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259D8E-19F9-4BCC-8DA4-49E932F7D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DBBD08-7C50-4CEB-8B1D-280BC38C9700}"/>
              </a:ext>
            </a:extLst>
          </p:cNvPr>
          <p:cNvGrpSpPr/>
          <p:nvPr/>
        </p:nvGrpSpPr>
        <p:grpSpPr>
          <a:xfrm>
            <a:off x="0" y="1255073"/>
            <a:ext cx="9144000" cy="1968652"/>
            <a:chOff x="0" y="987460"/>
            <a:chExt cx="9144000" cy="24311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891CA6-837F-4649-8D1E-48F80B124652}"/>
                </a:ext>
              </a:extLst>
            </p:cNvPr>
            <p:cNvSpPr/>
            <p:nvPr/>
          </p:nvSpPr>
          <p:spPr>
            <a:xfrm>
              <a:off x="0" y="987460"/>
              <a:ext cx="9144000" cy="237490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5CF59FEB-4948-45FD-841D-B272B8F4AF7C}"/>
                </a:ext>
              </a:extLst>
            </p:cNvPr>
            <p:cNvSpPr txBox="1">
              <a:spLocks/>
            </p:cNvSpPr>
            <p:nvPr/>
          </p:nvSpPr>
          <p:spPr>
            <a:xfrm>
              <a:off x="145914" y="1067136"/>
              <a:ext cx="8578985" cy="74959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Housing Our Future</a:t>
              </a:r>
            </a:p>
            <a:p>
              <a:pPr algn="l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Regional Strategy For Housing Affordability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26BEB2A7-E291-4C5E-991F-50638514766F}"/>
                </a:ext>
              </a:extLst>
            </p:cNvPr>
            <p:cNvSpPr txBox="1">
              <a:spLocks/>
            </p:cNvSpPr>
            <p:nvPr/>
          </p:nvSpPr>
          <p:spPr>
            <a:xfrm>
              <a:off x="145913" y="2514061"/>
              <a:ext cx="8852171" cy="90451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  <a:p>
              <a:pPr algn="just"/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538F7D6-76FE-4D28-B7AB-5B7CA92E9C4C}"/>
              </a:ext>
            </a:extLst>
          </p:cNvPr>
          <p:cNvSpPr txBox="1">
            <a:spLocks/>
          </p:cNvSpPr>
          <p:nvPr/>
        </p:nvSpPr>
        <p:spPr>
          <a:xfrm>
            <a:off x="145913" y="2230527"/>
            <a:ext cx="8852171" cy="710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Truckee Meadows, NV</a:t>
            </a:r>
          </a:p>
        </p:txBody>
      </p:sp>
    </p:spTree>
    <p:extLst>
      <p:ext uri="{BB962C8B-B14F-4D97-AF65-F5344CB8AC3E}">
        <p14:creationId xmlns:p14="http://schemas.microsoft.com/office/powerpoint/2010/main" val="18259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DE9DF7-5069-4813-984E-45FD5A1E1477}"/>
              </a:ext>
            </a:extLst>
          </p:cNvPr>
          <p:cNvGraphicFramePr>
            <a:graphicFrameLocks noGrp="1"/>
          </p:cNvGraphicFramePr>
          <p:nvPr/>
        </p:nvGraphicFramePr>
        <p:xfrm>
          <a:off x="24660" y="967442"/>
          <a:ext cx="9094680" cy="5162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340">
                  <a:extLst>
                    <a:ext uri="{9D8B030D-6E8A-4147-A177-3AD203B41FA5}">
                      <a16:colId xmlns:a16="http://schemas.microsoft.com/office/drawing/2014/main" val="2069221669"/>
                    </a:ext>
                  </a:extLst>
                </a:gridCol>
                <a:gridCol w="4547340">
                  <a:extLst>
                    <a:ext uri="{9D8B030D-6E8A-4147-A177-3AD203B41FA5}">
                      <a16:colId xmlns:a16="http://schemas.microsoft.com/office/drawing/2014/main" val="1468403293"/>
                    </a:ext>
                  </a:extLst>
                </a:gridCol>
              </a:tblGrid>
              <a:tr h="2602257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STRENGTHS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Increased urgency in community conversation around affordable housing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High capacity/MTW public housing authority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Strong social services providers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Local Master Plans support affordability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Strong state-level resources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OPPORTUNITES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State affordable housing committee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Underutilized land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Redevelopment of weekly motels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Regional philanthropic community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Economic development efforts &amp; business owner engagement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Regional Plan Update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731"/>
                  </a:ext>
                </a:extLst>
              </a:tr>
              <a:tr h="2559363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WEAKNESSES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Lack of funding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Limited development capacity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Siloed initiatives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Limited coordination among jurisdictions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Sequencing of funding applications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Limited policy framework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Infrastructure capacity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THREATS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Tight housing market; expiring affordability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Rising housing costs relative to incomes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Limited types of housing available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State property tax structure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Shortage of construction workers/contractors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Public misconceptions about affordable housing and who it serves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976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E65100-269F-4A8E-8AAA-05EAA105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2876F-F345-4256-8D85-910DF6D6FC91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Regional capacity assessment</a:t>
            </a:r>
          </a:p>
        </p:txBody>
      </p:sp>
    </p:spTree>
    <p:extLst>
      <p:ext uri="{BB962C8B-B14F-4D97-AF65-F5344CB8AC3E}">
        <p14:creationId xmlns:p14="http://schemas.microsoft.com/office/powerpoint/2010/main" val="22236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E39A-9D20-4E12-9FC6-2D601AF0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96BE4-0138-432A-8DC4-9367A863C191}"/>
              </a:ext>
            </a:extLst>
          </p:cNvPr>
          <p:cNvSpPr/>
          <p:nvPr/>
        </p:nvSpPr>
        <p:spPr>
          <a:xfrm>
            <a:off x="1540764" y="2905780"/>
            <a:ext cx="606247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05E58-D417-485B-BE39-E51D13260799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2. STRATEGY ROADMAP</a:t>
            </a:r>
          </a:p>
        </p:txBody>
      </p:sp>
    </p:spTree>
    <p:extLst>
      <p:ext uri="{BB962C8B-B14F-4D97-AF65-F5344CB8AC3E}">
        <p14:creationId xmlns:p14="http://schemas.microsoft.com/office/powerpoint/2010/main" val="5079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2A1EF-92C9-4962-B0AD-B472B2D1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B79593-5732-4861-8597-3238C0A9D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324585"/>
              </p:ext>
            </p:extLst>
          </p:nvPr>
        </p:nvGraphicFramePr>
        <p:xfrm>
          <a:off x="173113" y="1031498"/>
          <a:ext cx="4398887" cy="410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E720B4F-E1DA-4475-9FDC-85C738FE3AFA}"/>
              </a:ext>
            </a:extLst>
          </p:cNvPr>
          <p:cNvSpPr/>
          <p:nvPr/>
        </p:nvSpPr>
        <p:spPr>
          <a:xfrm>
            <a:off x="958419" y="5182482"/>
            <a:ext cx="2828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How does a Regional Housing Strategy benefit Truckee Meadows </a:t>
            </a:r>
            <a:r>
              <a:rPr lang="en-US" b="1" dirty="0">
                <a:solidFill>
                  <a:srgbClr val="424342"/>
                </a:solidFill>
                <a:latin typeface="Arial"/>
                <a:cs typeface="Arial"/>
              </a:rPr>
              <a:t>residents</a:t>
            </a:r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4981AA-720B-4639-B424-67844EA7C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66001"/>
              </p:ext>
            </p:extLst>
          </p:nvPr>
        </p:nvGraphicFramePr>
        <p:xfrm>
          <a:off x="4471726" y="1039013"/>
          <a:ext cx="4398887" cy="410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064526-E0BC-47A9-A928-FDF5FE63F384}"/>
              </a:ext>
            </a:extLst>
          </p:cNvPr>
          <p:cNvSpPr/>
          <p:nvPr/>
        </p:nvSpPr>
        <p:spPr>
          <a:xfrm>
            <a:off x="5037584" y="5192354"/>
            <a:ext cx="326716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How does a Regional </a:t>
            </a:r>
          </a:p>
          <a:p>
            <a:pPr lvl="0" algn="ctr"/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Housing Strategy benefit the </a:t>
            </a:r>
          </a:p>
          <a:p>
            <a:pPr lvl="0" algn="ctr"/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Truckee Meadows </a:t>
            </a:r>
          </a:p>
          <a:p>
            <a:pPr lvl="0" algn="ctr"/>
            <a:r>
              <a:rPr lang="en-US" b="1" dirty="0">
                <a:solidFill>
                  <a:srgbClr val="424342"/>
                </a:solidFill>
                <a:latin typeface="Arial"/>
                <a:cs typeface="Arial"/>
              </a:rPr>
              <a:t>region</a:t>
            </a:r>
            <a:r>
              <a:rPr lang="en-US" dirty="0">
                <a:solidFill>
                  <a:srgbClr val="424342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B3CBC3-BDE9-4AAF-B8CC-C71BC04BC35C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access to opportunity</a:t>
            </a:r>
          </a:p>
        </p:txBody>
      </p:sp>
    </p:spTree>
    <p:extLst>
      <p:ext uri="{BB962C8B-B14F-4D97-AF65-F5344CB8AC3E}">
        <p14:creationId xmlns:p14="http://schemas.microsoft.com/office/powerpoint/2010/main" val="34634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D49544F-4AE1-4649-A311-D27883BC73E1}"/>
              </a:ext>
            </a:extLst>
          </p:cNvPr>
          <p:cNvSpPr txBox="1">
            <a:spLocks/>
          </p:cNvSpPr>
          <p:nvPr/>
        </p:nvSpPr>
        <p:spPr>
          <a:xfrm>
            <a:off x="0" y="16709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0" i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E6F4B7-20D7-40BD-8A30-2863DB28394C}"/>
              </a:ext>
            </a:extLst>
          </p:cNvPr>
          <p:cNvGrpSpPr/>
          <p:nvPr/>
        </p:nvGrpSpPr>
        <p:grpSpPr>
          <a:xfrm>
            <a:off x="135467" y="835673"/>
            <a:ext cx="6037571" cy="5559203"/>
            <a:chOff x="523333" y="1844375"/>
            <a:chExt cx="6748982" cy="4064000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F7CCB4A1-1232-428B-9E7E-0F4FA40296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13534775"/>
                </p:ext>
              </p:extLst>
            </p:nvPr>
          </p:nvGraphicFramePr>
          <p:xfrm>
            <a:off x="523333" y="1844375"/>
            <a:ext cx="6521837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E0C294A-D7D8-4032-A64F-2B5ED42F0526}"/>
                </a:ext>
              </a:extLst>
            </p:cNvPr>
            <p:cNvSpPr/>
            <p:nvPr/>
          </p:nvSpPr>
          <p:spPr>
            <a:xfrm>
              <a:off x="4532711" y="2541672"/>
              <a:ext cx="2682815" cy="76775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10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Actions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C2CD85-EAD2-46E8-A560-E3EE291A46DA}"/>
                </a:ext>
              </a:extLst>
            </p:cNvPr>
            <p:cNvSpPr/>
            <p:nvPr/>
          </p:nvSpPr>
          <p:spPr>
            <a:xfrm>
              <a:off x="4589496" y="4319519"/>
              <a:ext cx="2682819" cy="76775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25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Actions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2866E-E2FA-474B-9EC6-8E93BD646F14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Strategic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CEE3B-5867-4EC0-9C0B-945FCBE142FD}"/>
              </a:ext>
            </a:extLst>
          </p:cNvPr>
          <p:cNvSpPr txBox="1"/>
          <p:nvPr/>
        </p:nvSpPr>
        <p:spPr>
          <a:xfrm>
            <a:off x="6122235" y="1966887"/>
            <a:ext cx="2581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Expanding the housing toolbox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Aligning cross-sector partners for regional impact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Targeting specific submarket conditions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Sequencing actions for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8911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9152F8-7600-45DB-9639-1F8B068653F4}"/>
              </a:ext>
            </a:extLst>
          </p:cNvPr>
          <p:cNvGrpSpPr/>
          <p:nvPr/>
        </p:nvGrpSpPr>
        <p:grpSpPr>
          <a:xfrm>
            <a:off x="94045" y="1015198"/>
            <a:ext cx="7248666" cy="5380340"/>
            <a:chOff x="403839" y="1565794"/>
            <a:chExt cx="8232717" cy="36958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74C8ECF-BD7D-44DA-8BC0-ED94F55C3BDB}"/>
                </a:ext>
              </a:extLst>
            </p:cNvPr>
            <p:cNvGrpSpPr/>
            <p:nvPr/>
          </p:nvGrpSpPr>
          <p:grpSpPr>
            <a:xfrm>
              <a:off x="403839" y="1565794"/>
              <a:ext cx="8232717" cy="670117"/>
              <a:chOff x="403839" y="1565794"/>
              <a:chExt cx="8232717" cy="67011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4DBF22-9759-485A-B1EE-B257410B0247}"/>
                  </a:ext>
                </a:extLst>
              </p:cNvPr>
              <p:cNvSpPr/>
              <p:nvPr/>
            </p:nvSpPr>
            <p:spPr>
              <a:xfrm>
                <a:off x="922454" y="1596356"/>
                <a:ext cx="7714102" cy="63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Support production of more rental housing that is affordable to low-income households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particularly those earning less than half of the area median income.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F3117FE-1749-4AB1-8767-FE423F54B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39" y="2235911"/>
                <a:ext cx="781574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7C46A9-AEAF-4EF2-8E67-2015B2EAB091}"/>
                  </a:ext>
                </a:extLst>
              </p:cNvPr>
              <p:cNvSpPr txBox="1"/>
              <p:nvPr/>
            </p:nvSpPr>
            <p:spPr>
              <a:xfrm>
                <a:off x="403839" y="1565794"/>
                <a:ext cx="518615" cy="48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1</a:t>
                </a:r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9BE1B7-929F-4693-A672-7F9C96DAE41E}"/>
                </a:ext>
              </a:extLst>
            </p:cNvPr>
            <p:cNvGrpSpPr/>
            <p:nvPr/>
          </p:nvGrpSpPr>
          <p:grpSpPr>
            <a:xfrm>
              <a:off x="403839" y="2324217"/>
              <a:ext cx="8232717" cy="670117"/>
              <a:chOff x="403839" y="2324217"/>
              <a:chExt cx="8232717" cy="67011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DB6FBC-4C79-4ED0-B418-A50537C14B90}"/>
                  </a:ext>
                </a:extLst>
              </p:cNvPr>
              <p:cNvSpPr/>
              <p:nvPr/>
            </p:nvSpPr>
            <p:spPr>
              <a:xfrm>
                <a:off x="922454" y="2354779"/>
                <a:ext cx="7714102" cy="44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Support development of more diverse housing options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for renters and homeowners throughout the region.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2A5EC86-45E1-4125-986C-3094EC0C6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39" y="2994334"/>
                <a:ext cx="781574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518F77-F66F-49EB-9C42-A3921AB1F73D}"/>
                  </a:ext>
                </a:extLst>
              </p:cNvPr>
              <p:cNvSpPr txBox="1"/>
              <p:nvPr/>
            </p:nvSpPr>
            <p:spPr>
              <a:xfrm>
                <a:off x="403839" y="2324217"/>
                <a:ext cx="518615" cy="48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2</a:t>
                </a:r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FC7E1E-8F82-404B-9842-937865781F1D}"/>
                </a:ext>
              </a:extLst>
            </p:cNvPr>
            <p:cNvGrpSpPr/>
            <p:nvPr/>
          </p:nvGrpSpPr>
          <p:grpSpPr>
            <a:xfrm>
              <a:off x="403839" y="3082640"/>
              <a:ext cx="8232717" cy="670117"/>
              <a:chOff x="403839" y="3082640"/>
              <a:chExt cx="8232717" cy="67011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E75CB43-A035-4384-A422-1F31994317C0}"/>
                  </a:ext>
                </a:extLst>
              </p:cNvPr>
              <p:cNvSpPr/>
              <p:nvPr/>
            </p:nvSpPr>
            <p:spPr>
              <a:xfrm>
                <a:off x="922454" y="3233033"/>
                <a:ext cx="7714102" cy="25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Help more residents access homeownership opportunities.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4B4AC0B-DD7D-4AD6-83EC-E7B0F3BF4C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39" y="3752757"/>
                <a:ext cx="781574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EFB515-BD8D-46AC-BC49-B2AB65C263E4}"/>
                  </a:ext>
                </a:extLst>
              </p:cNvPr>
              <p:cNvSpPr txBox="1"/>
              <p:nvPr/>
            </p:nvSpPr>
            <p:spPr>
              <a:xfrm>
                <a:off x="403839" y="3082640"/>
                <a:ext cx="518615" cy="48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3</a:t>
                </a:r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BC8CC4-3DE8-4B07-9C65-21CEC1DE228D}"/>
                </a:ext>
              </a:extLst>
            </p:cNvPr>
            <p:cNvGrpSpPr/>
            <p:nvPr/>
          </p:nvGrpSpPr>
          <p:grpSpPr>
            <a:xfrm>
              <a:off x="403839" y="3838791"/>
              <a:ext cx="8232717" cy="670117"/>
              <a:chOff x="403839" y="2324217"/>
              <a:chExt cx="8232717" cy="67011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D6F56E-DAC5-4CE6-A8F9-F2D949C0CE80}"/>
                  </a:ext>
                </a:extLst>
              </p:cNvPr>
              <p:cNvSpPr/>
              <p:nvPr/>
            </p:nvSpPr>
            <p:spPr>
              <a:xfrm>
                <a:off x="922454" y="2354779"/>
                <a:ext cx="7714102" cy="443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Preserve the affordability, while improving the quality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of existing affordable homeownership and rental options.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97184D-9F63-476C-B363-9593AEA84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39" y="2994334"/>
                <a:ext cx="781574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DDF884-6103-4DA0-9DD2-25151427A558}"/>
                  </a:ext>
                </a:extLst>
              </p:cNvPr>
              <p:cNvSpPr txBox="1"/>
              <p:nvPr/>
            </p:nvSpPr>
            <p:spPr>
              <a:xfrm>
                <a:off x="403839" y="2324217"/>
                <a:ext cx="518615" cy="48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4</a:t>
                </a:r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A2EC67D-EF0B-4FC5-BA1A-936A6CAA8F9D}"/>
                </a:ext>
              </a:extLst>
            </p:cNvPr>
            <p:cNvGrpSpPr/>
            <p:nvPr/>
          </p:nvGrpSpPr>
          <p:grpSpPr>
            <a:xfrm>
              <a:off x="403839" y="4591527"/>
              <a:ext cx="8232717" cy="670117"/>
              <a:chOff x="403839" y="2324217"/>
              <a:chExt cx="8232717" cy="67011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E82125-28DA-4DD2-BD8E-FC997B7095C9}"/>
                  </a:ext>
                </a:extLst>
              </p:cNvPr>
              <p:cNvSpPr/>
              <p:nvPr/>
            </p:nvSpPr>
            <p:spPr>
              <a:xfrm>
                <a:off x="922454" y="2478105"/>
                <a:ext cx="7714102" cy="25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Protect residents from housing displacement.</a:t>
                </a:r>
                <a:endParaRPr lang="en-US" dirty="0">
                  <a:latin typeface="+mj-lt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D1F4D04-9A3A-4BF2-8CEA-951B00118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39" y="2994334"/>
                <a:ext cx="781574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0C08F6-6987-4272-A149-FED3463470D6}"/>
                  </a:ext>
                </a:extLst>
              </p:cNvPr>
              <p:cNvSpPr txBox="1"/>
              <p:nvPr/>
            </p:nvSpPr>
            <p:spPr>
              <a:xfrm>
                <a:off x="403839" y="2324217"/>
                <a:ext cx="518615" cy="48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+mj-lt"/>
                  </a:rPr>
                  <a:t>5</a:t>
                </a:r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6BE15661-8417-416A-A958-04F2A8A8A42E}"/>
              </a:ext>
            </a:extLst>
          </p:cNvPr>
          <p:cNvSpPr/>
          <p:nvPr/>
        </p:nvSpPr>
        <p:spPr>
          <a:xfrm>
            <a:off x="7257003" y="1136996"/>
            <a:ext cx="587222" cy="4990884"/>
          </a:xfrm>
          <a:prstGeom prst="upDownArrow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6386E-674C-455E-B14E-D12596640D4E}"/>
              </a:ext>
            </a:extLst>
          </p:cNvPr>
          <p:cNvSpPr txBox="1"/>
          <p:nvPr/>
        </p:nvSpPr>
        <p:spPr>
          <a:xfrm>
            <a:off x="7739848" y="2605679"/>
            <a:ext cx="1396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Cross-cutting actions </a:t>
            </a:r>
          </a:p>
          <a:p>
            <a:r>
              <a:rPr lang="en-US" sz="2000" dirty="0">
                <a:latin typeface="+mj-lt"/>
              </a:rPr>
              <a:t>to support </a:t>
            </a:r>
            <a:r>
              <a:rPr lang="en-US" sz="2000" dirty="0" err="1">
                <a:latin typeface="+mj-lt"/>
              </a:rPr>
              <a:t>impleme-ntation</a:t>
            </a:r>
            <a:endParaRPr lang="en-US" sz="2000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B3D788-745A-4AC4-8FFA-CCA9534BF5E8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Strategy focus areas</a:t>
            </a:r>
          </a:p>
        </p:txBody>
      </p:sp>
    </p:spTree>
    <p:extLst>
      <p:ext uri="{BB962C8B-B14F-4D97-AF65-F5344CB8AC3E}">
        <p14:creationId xmlns:p14="http://schemas.microsoft.com/office/powerpoint/2010/main" val="40001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D49544F-4AE1-4649-A311-D27883BC73E1}"/>
              </a:ext>
            </a:extLst>
          </p:cNvPr>
          <p:cNvSpPr txBox="1">
            <a:spLocks/>
          </p:cNvSpPr>
          <p:nvPr/>
        </p:nvSpPr>
        <p:spPr>
          <a:xfrm>
            <a:off x="0" y="16709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0" i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2866E-E2FA-474B-9EC6-8E93BD646F14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Expanded housing toolbox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6A1B9-333C-46F2-A58A-FE1233D05BC3}"/>
              </a:ext>
            </a:extLst>
          </p:cNvPr>
          <p:cNvSpPr txBox="1"/>
          <p:nvPr/>
        </p:nvSpPr>
        <p:spPr>
          <a:xfrm>
            <a:off x="1136794" y="1985398"/>
            <a:ext cx="3686821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Regional Housing Trust Fund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State Housing Tax Credit*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Section 108 Financing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PACE financing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Preservation early warning system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Inclusionary housing policy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Regional land/asset inventory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Tenants’ bill of rights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Public land disposition process</a:t>
            </a:r>
          </a:p>
          <a:p>
            <a:pPr marL="0" lvl="1">
              <a:spcAft>
                <a:spcPts val="800"/>
              </a:spcAft>
            </a:pPr>
            <a:r>
              <a:rPr lang="en-US" sz="1600" dirty="0">
                <a:latin typeface="+mj-lt"/>
              </a:rPr>
              <a:t>Right of first refusal</a:t>
            </a:r>
          </a:p>
          <a:p>
            <a:pPr marL="0" lvl="1">
              <a:spcAft>
                <a:spcPts val="800"/>
              </a:spcAft>
            </a:pPr>
            <a:endParaRPr lang="en-US" sz="1600" dirty="0">
              <a:latin typeface="+mj-lt"/>
            </a:endParaRPr>
          </a:p>
        </p:txBody>
      </p:sp>
      <p:pic>
        <p:nvPicPr>
          <p:cNvPr id="24" name="Graphic 23" descr="Briefcase">
            <a:extLst>
              <a:ext uri="{FF2B5EF4-FFF2-40B4-BE49-F238E27FC236}">
                <a16:creationId xmlns:a16="http://schemas.microsoft.com/office/drawing/2014/main" id="{093100BF-F864-46A4-A3CD-5C80E2B7E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46" y="1497126"/>
            <a:ext cx="1036248" cy="8622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ADC2C5-7776-42DA-BF09-88AF20096AB9}"/>
              </a:ext>
            </a:extLst>
          </p:cNvPr>
          <p:cNvSpPr txBox="1"/>
          <p:nvPr/>
        </p:nvSpPr>
        <p:spPr>
          <a:xfrm>
            <a:off x="0" y="1523733"/>
            <a:ext cx="43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NEW TOOLS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7C265E-3E49-4856-BC8D-F77B4DDDB310}"/>
              </a:ext>
            </a:extLst>
          </p:cNvPr>
          <p:cNvSpPr txBox="1"/>
          <p:nvPr/>
        </p:nvSpPr>
        <p:spPr>
          <a:xfrm>
            <a:off x="4826574" y="1497126"/>
            <a:ext cx="43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NEW PROGRAMS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6" name="Graphic 25" descr="Gears">
            <a:extLst>
              <a:ext uri="{FF2B5EF4-FFF2-40B4-BE49-F238E27FC236}">
                <a16:creationId xmlns:a16="http://schemas.microsoft.com/office/drawing/2014/main" id="{ACD878F5-4108-4BAE-8960-D41D4C37E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2343" y="1468762"/>
            <a:ext cx="1033272" cy="103327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3EB8059-3395-42D6-AAE8-B178186380B7}"/>
              </a:ext>
            </a:extLst>
          </p:cNvPr>
          <p:cNvSpPr/>
          <p:nvPr/>
        </p:nvSpPr>
        <p:spPr>
          <a:xfrm>
            <a:off x="5607824" y="1985398"/>
            <a:ext cx="31157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Tenant-based rental assistance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Acquisition and rehab of tax delinquent properties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ADU pilot program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Preservation of rental housing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Regional down payment assistance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Employer-assisted housing 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+mj-lt"/>
              </a:rPr>
              <a:t>Regional homeowner rehab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56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45A45-A600-4EA9-AB72-275BE9A3A34B}"/>
              </a:ext>
            </a:extLst>
          </p:cNvPr>
          <p:cNvSpPr txBox="1"/>
          <p:nvPr/>
        </p:nvSpPr>
        <p:spPr>
          <a:xfrm>
            <a:off x="173113" y="5564680"/>
            <a:ext cx="879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Data sources: American Community Survey (2012-2016 5-year estimates); Comprehensive Housing Affordability Strategy (2010-2014 5-year estimates); Location Inc. (Q4 2017);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PolicyMap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(2015); TMRPA (2016 &amp; 2018); Opportunity360 from Enterprise Community Partners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745B7-8BCD-4ABC-88A4-B7960CB11F44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Targeting submarket conditions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9460B009-1075-4471-BBE6-EF2A2B3C2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457" y="1270758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9C223C-0A32-48D1-B560-4994682088AE}"/>
              </a:ext>
            </a:extLst>
          </p:cNvPr>
          <p:cNvSpPr txBox="1"/>
          <p:nvPr/>
        </p:nvSpPr>
        <p:spPr>
          <a:xfrm>
            <a:off x="0" y="1497125"/>
            <a:ext cx="43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chemeClr val="tx2"/>
                </a:solidFill>
                <a:latin typeface="+mj-lt"/>
              </a:rPr>
              <a:t>INDICATORS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CC8256-FAA4-4D56-97F0-6CED79074796}"/>
              </a:ext>
            </a:extLst>
          </p:cNvPr>
          <p:cNvSpPr/>
          <p:nvPr/>
        </p:nvSpPr>
        <p:spPr>
          <a:xfrm>
            <a:off x="1175857" y="2027820"/>
            <a:ext cx="38320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Housing stock characteristics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Housing affordability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Investment &amp; market conditions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Access to opportunity</a:t>
            </a:r>
            <a:endParaRPr lang="en-US" sz="16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C0270-8E38-4D1B-A957-75D4B75C2987}"/>
              </a:ext>
            </a:extLst>
          </p:cNvPr>
          <p:cNvGrpSpPr/>
          <p:nvPr/>
        </p:nvGrpSpPr>
        <p:grpSpPr>
          <a:xfrm>
            <a:off x="4980466" y="1270758"/>
            <a:ext cx="3713641" cy="4049665"/>
            <a:chOff x="3921680" y="1007132"/>
            <a:chExt cx="3713641" cy="40496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1E7021-4133-413D-A80E-7622A6A0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680" y="3227997"/>
              <a:ext cx="1575961" cy="18288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D5AE461-18DB-436F-B123-C882876D9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535" y="1007132"/>
              <a:ext cx="1514370" cy="1828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F143B3-E226-4437-BAC4-6604C5BB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910" y="1910836"/>
              <a:ext cx="1545002" cy="1828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7403F1-402C-46D5-B0EF-E821A971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680" y="1044390"/>
              <a:ext cx="1553888" cy="18288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D1BC06-E7F8-478F-A316-5C46BE6FF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119" y="3220597"/>
              <a:ext cx="1531202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5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FAA1F-24C1-4EA8-B084-8243A7BB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AEA8A-EED8-4634-BA71-C5DD69BB7CB4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Sequencing actions over ten years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A764E4-F941-4297-8654-4944D0040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149000"/>
              </p:ext>
            </p:extLst>
          </p:nvPr>
        </p:nvGraphicFramePr>
        <p:xfrm>
          <a:off x="95250" y="-143302"/>
          <a:ext cx="9048750" cy="418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BF505C-22A3-4547-874D-98A7E177B706}"/>
              </a:ext>
            </a:extLst>
          </p:cNvPr>
          <p:cNvSpPr txBox="1"/>
          <p:nvPr/>
        </p:nvSpPr>
        <p:spPr>
          <a:xfrm>
            <a:off x="95250" y="2794000"/>
            <a:ext cx="2749550" cy="214526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Identifying a lead regional entity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Building capacity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Expanding financing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Strengthening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67923-2A49-49E3-99A3-A49A9BE1EE44}"/>
              </a:ext>
            </a:extLst>
          </p:cNvPr>
          <p:cNvSpPr txBox="1"/>
          <p:nvPr/>
        </p:nvSpPr>
        <p:spPr>
          <a:xfrm>
            <a:off x="3105150" y="2793999"/>
            <a:ext cx="2749550" cy="2758202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Updating regulations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Piloting innovative ideas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Continuing to build capacity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Increasing regional coordination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47FD6-7274-4480-BA18-2832B5A5CB91}"/>
              </a:ext>
            </a:extLst>
          </p:cNvPr>
          <p:cNvSpPr txBox="1"/>
          <p:nvPr/>
        </p:nvSpPr>
        <p:spPr>
          <a:xfrm>
            <a:off x="6115050" y="2793999"/>
            <a:ext cx="2749550" cy="2869109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Launching new programs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Creating &amp; expanding partnerships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Evaluating progress &amp; adjusting strategies accordingly</a:t>
            </a:r>
          </a:p>
        </p:txBody>
      </p:sp>
    </p:spTree>
    <p:extLst>
      <p:ext uri="{BB962C8B-B14F-4D97-AF65-F5344CB8AC3E}">
        <p14:creationId xmlns:p14="http://schemas.microsoft.com/office/powerpoint/2010/main" val="367777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FAA1F-24C1-4EA8-B084-8243A7BB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0AEA8A-EED8-4634-BA71-C5DD69BB7CB4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Aligning partners for regional impact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AB30AA-67A5-4723-B3A2-D643B1959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825243"/>
              </p:ext>
            </p:extLst>
          </p:nvPr>
        </p:nvGraphicFramePr>
        <p:xfrm>
          <a:off x="-2398604" y="1221636"/>
          <a:ext cx="9296401" cy="441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247EFC-7ED0-4FAC-B17B-66B01B458B12}"/>
              </a:ext>
            </a:extLst>
          </p:cNvPr>
          <p:cNvSpPr txBox="1"/>
          <p:nvPr/>
        </p:nvSpPr>
        <p:spPr>
          <a:xfrm>
            <a:off x="4677438" y="1649522"/>
            <a:ext cx="431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chemeClr val="tx2"/>
                </a:solidFill>
                <a:latin typeface="+mj-lt"/>
              </a:rPr>
              <a:t>AREAS FOR INCREASED REGIONAL COORDINATION</a:t>
            </a:r>
            <a:endParaRPr lang="en-US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C2637-424D-4FCA-BE18-53450186C6A8}"/>
              </a:ext>
            </a:extLst>
          </p:cNvPr>
          <p:cNvSpPr/>
          <p:nvPr/>
        </p:nvSpPr>
        <p:spPr>
          <a:xfrm>
            <a:off x="4677438" y="2480519"/>
            <a:ext cx="412786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Communications &amp; advocacy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Filling programmatic gaps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Increasing &amp; administering funding/resources for affordable housing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j-lt"/>
              </a:rPr>
              <a:t>Strengthening policies and processes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720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E39A-9D20-4E12-9FC6-2D601AF0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96BE4-0138-432A-8DC4-9367A863C191}"/>
              </a:ext>
            </a:extLst>
          </p:cNvPr>
          <p:cNvSpPr/>
          <p:nvPr/>
        </p:nvSpPr>
        <p:spPr>
          <a:xfrm>
            <a:off x="1540764" y="2905780"/>
            <a:ext cx="606247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Targeted actions to address specific regional housing needs</a:t>
            </a:r>
          </a:p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City of Sparks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05E58-D417-485B-BE39-E51D13260799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2. STRATEGY ROADMAP</a:t>
            </a:r>
          </a:p>
        </p:txBody>
      </p:sp>
    </p:spTree>
    <p:extLst>
      <p:ext uri="{BB962C8B-B14F-4D97-AF65-F5344CB8AC3E}">
        <p14:creationId xmlns:p14="http://schemas.microsoft.com/office/powerpoint/2010/main" val="7437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5B8FF58-0275-4271-BFFF-F65C36581C29}"/>
              </a:ext>
            </a:extLst>
          </p:cNvPr>
          <p:cNvSpPr txBox="1"/>
          <p:nvPr/>
        </p:nvSpPr>
        <p:spPr>
          <a:xfrm>
            <a:off x="0" y="0"/>
            <a:ext cx="9144000" cy="9228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115F4-FB26-4531-A2B4-013400F1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7CA7C-1D2F-457D-9416-8F7842AA1BDB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Enterprise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71612C-C73D-4EB8-B112-A14383EEB800}"/>
              </a:ext>
            </a:extLst>
          </p:cNvPr>
          <p:cNvGrpSpPr/>
          <p:nvPr/>
        </p:nvGrpSpPr>
        <p:grpSpPr>
          <a:xfrm>
            <a:off x="6968513" y="1149732"/>
            <a:ext cx="2175487" cy="4846320"/>
            <a:chOff x="7002379" y="1179358"/>
            <a:chExt cx="2175487" cy="48463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1338E5-94A1-440E-A248-9AD321DA13B9}"/>
                </a:ext>
              </a:extLst>
            </p:cNvPr>
            <p:cNvSpPr txBox="1"/>
            <p:nvPr/>
          </p:nvSpPr>
          <p:spPr>
            <a:xfrm>
              <a:off x="7002379" y="1179358"/>
              <a:ext cx="1968508" cy="4846320"/>
            </a:xfrm>
            <a:prstGeom prst="rect">
              <a:avLst/>
            </a:prstGeom>
            <a:solidFill>
              <a:srgbClr val="E7EBF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9A1B49-CD64-4505-AD71-06C9C513FE87}"/>
                </a:ext>
              </a:extLst>
            </p:cNvPr>
            <p:cNvSpPr txBox="1"/>
            <p:nvPr/>
          </p:nvSpPr>
          <p:spPr>
            <a:xfrm>
              <a:off x="7044269" y="2216974"/>
              <a:ext cx="213359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Total Enterprise Investment in NV</a:t>
              </a:r>
            </a:p>
            <a:p>
              <a:r>
                <a:rPr lang="en-US" sz="1500" b="1" dirty="0">
                  <a:latin typeface="+mj-lt"/>
                </a:rPr>
                <a:t>Over $88 million</a:t>
              </a:r>
            </a:p>
            <a:p>
              <a:endParaRPr lang="en-US" sz="1500" b="1" dirty="0">
                <a:latin typeface="+mj-lt"/>
              </a:endParaRPr>
            </a:p>
            <a:p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Homes Financed</a:t>
              </a:r>
            </a:p>
            <a:p>
              <a:r>
                <a:rPr lang="en-US" sz="1500" b="1" dirty="0">
                  <a:latin typeface="+mj-lt"/>
                </a:rPr>
                <a:t>Over 1,100</a:t>
              </a:r>
            </a:p>
            <a:p>
              <a:endParaRPr lang="en-US" sz="1500" b="1" dirty="0">
                <a:latin typeface="+mj-lt"/>
              </a:endParaRPr>
            </a:p>
            <a:p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Jobs Created</a:t>
              </a:r>
            </a:p>
            <a:p>
              <a:r>
                <a:rPr lang="en-US" sz="1500" b="1" dirty="0">
                  <a:latin typeface="+mj-lt"/>
                </a:rPr>
                <a:t>Over 2,200</a:t>
              </a:r>
            </a:p>
            <a:p>
              <a:endParaRPr lang="en-US" sz="1500" b="1" dirty="0">
                <a:latin typeface="+mj-lt"/>
              </a:endParaRPr>
            </a:p>
            <a:p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Business Profits</a:t>
              </a:r>
            </a:p>
            <a:p>
              <a:r>
                <a:rPr lang="en-US" sz="1500" b="1" dirty="0">
                  <a:latin typeface="+mj-lt"/>
                </a:rPr>
                <a:t>Over $65 million</a:t>
              </a:r>
            </a:p>
            <a:p>
              <a:endParaRPr lang="en-US" sz="1500" b="1" dirty="0">
                <a:solidFill>
                  <a:schemeClr val="tx2"/>
                </a:solidFill>
                <a:latin typeface="+mj-lt"/>
              </a:endParaRPr>
            </a:p>
            <a:p>
              <a:r>
                <a:rPr lang="en-US" sz="1500" b="1" dirty="0">
                  <a:solidFill>
                    <a:schemeClr val="tx2"/>
                  </a:solidFill>
                  <a:latin typeface="+mj-lt"/>
                </a:rPr>
                <a:t>Federal, State and Local Tax Revenue</a:t>
              </a:r>
            </a:p>
            <a:p>
              <a:r>
                <a:rPr lang="en-US" sz="1500" b="1" dirty="0">
                  <a:latin typeface="+mj-lt"/>
                </a:rPr>
                <a:t>Over $66 million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D939DB-F82B-4677-9454-94124CEB8EEA}"/>
                </a:ext>
              </a:extLst>
            </p:cNvPr>
            <p:cNvSpPr txBox="1"/>
            <p:nvPr/>
          </p:nvSpPr>
          <p:spPr>
            <a:xfrm>
              <a:off x="7136402" y="1179358"/>
              <a:ext cx="17004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4E7C47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LOCAL IMPACT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15E0BAD-AEE1-4CD1-9119-9EE5F9D1E6FF}"/>
              </a:ext>
            </a:extLst>
          </p:cNvPr>
          <p:cNvSpPr/>
          <p:nvPr/>
        </p:nvSpPr>
        <p:spPr>
          <a:xfrm>
            <a:off x="466927" y="3219357"/>
            <a:ext cx="63703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>
                <a:latin typeface="+mj-lt"/>
              </a:rPr>
              <a:t>Enterprise is the only housing organization in the U.S. with deep expertise in each of the three catalysts for systemic change: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Solutions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Policy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Capital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98430E-84F5-4D46-B1DE-6C693A3A67C0}"/>
              </a:ext>
            </a:extLst>
          </p:cNvPr>
          <p:cNvSpPr/>
          <p:nvPr/>
        </p:nvSpPr>
        <p:spPr>
          <a:xfrm>
            <a:off x="466929" y="1625894"/>
            <a:ext cx="625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+mj-lt"/>
              </a:rPr>
              <a:t>To create opportunity </a:t>
            </a:r>
            <a:r>
              <a:rPr lang="en-US" sz="2000">
                <a:latin typeface="+mj-lt"/>
              </a:rPr>
              <a:t>for low-and moderate-income </a:t>
            </a:r>
            <a:r>
              <a:rPr lang="en-US" sz="2000" dirty="0">
                <a:latin typeface="+mj-lt"/>
              </a:rPr>
              <a:t>people through affordable housing in diverse, thriving communities.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9818A2-DC75-45EF-9E7C-18A5984B4B81}"/>
              </a:ext>
            </a:extLst>
          </p:cNvPr>
          <p:cNvSpPr txBox="1"/>
          <p:nvPr/>
        </p:nvSpPr>
        <p:spPr>
          <a:xfrm>
            <a:off x="466929" y="1247363"/>
            <a:ext cx="239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C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8C440-0EFB-4A79-8663-AF9DCD98A7F2}"/>
              </a:ext>
            </a:extLst>
          </p:cNvPr>
          <p:cNvSpPr txBox="1"/>
          <p:nvPr/>
        </p:nvSpPr>
        <p:spPr>
          <a:xfrm>
            <a:off x="466928" y="2825684"/>
            <a:ext cx="239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E7C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52692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208314" y="-2601"/>
            <a:ext cx="8762573" cy="938719"/>
            <a:chOff x="403839" y="1596356"/>
            <a:chExt cx="7891702" cy="9387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403839" y="1704078"/>
              <a:ext cx="78917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 capacity for implementation &amp; position the region for success.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2A224D-E3D7-48E7-B283-78C86591F861}"/>
              </a:ext>
            </a:extLst>
          </p:cNvPr>
          <p:cNvSpPr txBox="1"/>
          <p:nvPr/>
        </p:nvSpPr>
        <p:spPr>
          <a:xfrm>
            <a:off x="208314" y="1049939"/>
            <a:ext cx="8762573" cy="351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HOW CAN THE CITY OF SPARKS ADVANCE THIS?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0A27DC-FBB8-4186-93C7-97525C1DA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46297"/>
              </p:ext>
            </p:extLst>
          </p:nvPr>
        </p:nvGraphicFramePr>
        <p:xfrm>
          <a:off x="208314" y="1401059"/>
          <a:ext cx="8738088" cy="449647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69410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1068678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9502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 selection and capacity building for the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lead regional housing entity</a:t>
                      </a:r>
                      <a:endParaRPr lang="en-US" sz="2000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7921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Apply for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Section 108 Loan Guarantee Funds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&amp; identify appropriate administrator of those funds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21900"/>
                  </a:ext>
                </a:extLst>
              </a:tr>
              <a:tr h="804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Facilitate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data-sharing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 TMRPA (and other entities as needed)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S/M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14314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Develop new regional policies and processes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 the lead regional housing entity and other local governments to ensure a consistent and clear environment for development across the region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98595"/>
                  </a:ext>
                </a:extLst>
              </a:tr>
              <a:tr h="5185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community education and outreach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 housing issues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630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704ECB-E69B-47CC-AB43-6BD18FC6CBF5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</p:spTree>
    <p:extLst>
      <p:ext uri="{BB962C8B-B14F-4D97-AF65-F5344CB8AC3E}">
        <p14:creationId xmlns:p14="http://schemas.microsoft.com/office/powerpoint/2010/main" val="3769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208314" y="-2601"/>
            <a:ext cx="8762573" cy="923330"/>
            <a:chOff x="403839" y="1596356"/>
            <a:chExt cx="7891702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1000365" y="1704078"/>
              <a:ext cx="7295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 production of more rental housing that is affordable to low-income households.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+mj-lt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2A224D-E3D7-48E7-B283-78C86591F861}"/>
              </a:ext>
            </a:extLst>
          </p:cNvPr>
          <p:cNvSpPr txBox="1"/>
          <p:nvPr/>
        </p:nvSpPr>
        <p:spPr>
          <a:xfrm>
            <a:off x="496237" y="1051972"/>
            <a:ext cx="8151525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HOW CAN THE CITY OF SPARKS ADVANCE THIS?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5F28072-C0B9-478F-B168-367F8633E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94192"/>
              </p:ext>
            </p:extLst>
          </p:nvPr>
        </p:nvGraphicFramePr>
        <p:xfrm>
          <a:off x="496237" y="1419730"/>
          <a:ext cx="8151526" cy="49162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60617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1090909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9224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Resource the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Regional Housing Trust Fund</a:t>
                      </a:r>
                      <a:endParaRPr lang="en-US" sz="2400" b="1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960302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Identify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approval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to negotiate for affordability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922419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Update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development fee structures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S/M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98595"/>
                  </a:ext>
                </a:extLst>
              </a:tr>
              <a:tr h="922419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Create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standard incentive packages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63050"/>
                  </a:ext>
                </a:extLst>
              </a:tr>
              <a:tr h="922419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areas where affordability will be required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in addition to offering cost-offsetting incentives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69078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9A602EA1-3372-4AFA-8D70-10C07B819684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</p:spTree>
    <p:extLst>
      <p:ext uri="{BB962C8B-B14F-4D97-AF65-F5344CB8AC3E}">
        <p14:creationId xmlns:p14="http://schemas.microsoft.com/office/powerpoint/2010/main" val="32669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175846" y="0"/>
            <a:ext cx="8795041" cy="923330"/>
            <a:chOff x="403839" y="1596356"/>
            <a:chExt cx="8003182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1023582" y="1714947"/>
              <a:ext cx="7383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 development of more diverse housing options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for renters and homeowners throughout the region.</a:t>
              </a:r>
              <a:endParaRPr 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+mj-lt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C3D682-BCB9-4349-9B5C-1AD1E6F5FEC0}"/>
              </a:ext>
            </a:extLst>
          </p:cNvPr>
          <p:cNvGrpSpPr/>
          <p:nvPr/>
        </p:nvGrpSpPr>
        <p:grpSpPr>
          <a:xfrm>
            <a:off x="77879" y="1376491"/>
            <a:ext cx="3351302" cy="1106199"/>
            <a:chOff x="69001" y="1376491"/>
            <a:chExt cx="3351302" cy="110619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4A23E50-CF60-4248-9541-FF7973DF1B5B}"/>
                </a:ext>
              </a:extLst>
            </p:cNvPr>
            <p:cNvSpPr txBox="1"/>
            <p:nvPr/>
          </p:nvSpPr>
          <p:spPr>
            <a:xfrm>
              <a:off x="101321" y="1376491"/>
              <a:ext cx="2452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1600" i="1" dirty="0"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746C09-F9C0-4FAC-AA14-87068A620948}"/>
                </a:ext>
              </a:extLst>
            </p:cNvPr>
            <p:cNvSpPr txBox="1"/>
            <p:nvPr/>
          </p:nvSpPr>
          <p:spPr>
            <a:xfrm>
              <a:off x="69001" y="1957402"/>
              <a:ext cx="2452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en-US" sz="1600" i="1" dirty="0">
                <a:latin typeface="+mj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81D9930-8EFC-4099-943C-50CA2CB4ACF7}"/>
                </a:ext>
              </a:extLst>
            </p:cNvPr>
            <p:cNvSpPr txBox="1"/>
            <p:nvPr/>
          </p:nvSpPr>
          <p:spPr>
            <a:xfrm>
              <a:off x="2331923" y="2021025"/>
              <a:ext cx="106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endParaRPr lang="en-US" sz="2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3FF97A-6B25-40EB-BC8E-B8168A17641A}"/>
                </a:ext>
              </a:extLst>
            </p:cNvPr>
            <p:cNvSpPr txBox="1"/>
            <p:nvPr/>
          </p:nvSpPr>
          <p:spPr>
            <a:xfrm>
              <a:off x="1618194" y="1459061"/>
              <a:ext cx="1802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endParaRPr lang="en-US" sz="24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DB3CF34-19E2-4C93-B6B2-0EE90F12C661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0075742-C8C5-46EC-94D2-AFB543D3E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2696"/>
              </p:ext>
            </p:extLst>
          </p:nvPr>
        </p:nvGraphicFramePr>
        <p:xfrm>
          <a:off x="485295" y="1433529"/>
          <a:ext cx="8113978" cy="41122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22331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1191647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1124438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Align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zoning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 Regional Plan Update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1799102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Evaluate opportunities within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existing codes and development review processes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 support a greater mix of housing types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S/M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1124438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Leverage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green programming and blight remediation funds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 support more diverse housing products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985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D2330FF-3E3B-41BA-85D8-704773CED956}"/>
              </a:ext>
            </a:extLst>
          </p:cNvPr>
          <p:cNvSpPr txBox="1"/>
          <p:nvPr/>
        </p:nvSpPr>
        <p:spPr>
          <a:xfrm>
            <a:off x="460809" y="1076130"/>
            <a:ext cx="8138463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HOW CAN THE CITY OF SPARKS ADVANCE THIS?</a:t>
            </a:r>
          </a:p>
        </p:txBody>
      </p:sp>
    </p:spTree>
    <p:extLst>
      <p:ext uri="{BB962C8B-B14F-4D97-AF65-F5344CB8AC3E}">
        <p14:creationId xmlns:p14="http://schemas.microsoft.com/office/powerpoint/2010/main" val="2842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186249" y="-4615"/>
            <a:ext cx="8784638" cy="923330"/>
            <a:chOff x="403839" y="1596356"/>
            <a:chExt cx="7902054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922454" y="1868674"/>
              <a:ext cx="738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Help more residents access homeownership opportunities.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+mj-lt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56CDA9-4CA9-4ED1-8906-E38D2C14B590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B33DF85E-15F6-4638-B6DD-79152837A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980149"/>
              </p:ext>
            </p:extLst>
          </p:nvPr>
        </p:nvGraphicFramePr>
        <p:xfrm>
          <a:off x="474517" y="1419996"/>
          <a:ext cx="8077299" cy="43823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34711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742588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9526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expansion of Community Land Trust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to homeownership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1524310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publicize information about supportive resources available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homeowners 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952693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re-establishment of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regional down payment assistance program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(at WCHC)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98595"/>
                  </a:ext>
                </a:extLst>
              </a:tr>
              <a:tr h="952693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formation of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employer-assisted housing programs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6907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7C30BD7-AABA-425F-A1BA-E80B98BBE7CD}"/>
              </a:ext>
            </a:extLst>
          </p:cNvPr>
          <p:cNvSpPr txBox="1"/>
          <p:nvPr/>
        </p:nvSpPr>
        <p:spPr>
          <a:xfrm>
            <a:off x="474518" y="1055615"/>
            <a:ext cx="8077298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HOW CAN THE CITY OF SPARKS ADVANCE THIS?</a:t>
            </a:r>
          </a:p>
        </p:txBody>
      </p:sp>
    </p:spTree>
    <p:extLst>
      <p:ext uri="{BB962C8B-B14F-4D97-AF65-F5344CB8AC3E}">
        <p14:creationId xmlns:p14="http://schemas.microsoft.com/office/powerpoint/2010/main" val="19276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237097" y="0"/>
            <a:ext cx="8733790" cy="923330"/>
            <a:chOff x="403839" y="1596356"/>
            <a:chExt cx="7902054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922454" y="1701411"/>
              <a:ext cx="7383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Preserve the affordability, while improving the quality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, of existing affordable homeownership and rental options.</a:t>
              </a:r>
              <a:endParaRPr 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+mj-lt"/>
                </a:rPr>
                <a:t>4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E45013-8308-44EA-9EAC-4A9B1B626EBD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73AEFD6-9FCF-40D5-AAF6-DBB6F1B29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3057"/>
              </p:ext>
            </p:extLst>
          </p:nvPr>
        </p:nvGraphicFramePr>
        <p:xfrm>
          <a:off x="523697" y="1434515"/>
          <a:ext cx="8028120" cy="44089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905570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1337394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Establish a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regional preservation process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 properties flagged through the Nevada Housing Division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898277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Establish local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PACE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program (building off Reno model)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1086632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Prioritize use of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blight remediation assistance funds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M/L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69078"/>
                  </a:ext>
                </a:extLst>
              </a:tr>
              <a:tr h="1086632">
                <a:tc>
                  <a:txBody>
                    <a:bodyPr/>
                    <a:lstStyle/>
                    <a:p>
                      <a:pPr lvl="0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 new or expanded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homeowner rehabilitation programming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5957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8FAA9B4-7500-400E-B0BA-386F6E2BCD91}"/>
              </a:ext>
            </a:extLst>
          </p:cNvPr>
          <p:cNvSpPr txBox="1"/>
          <p:nvPr/>
        </p:nvSpPr>
        <p:spPr>
          <a:xfrm>
            <a:off x="523697" y="1083396"/>
            <a:ext cx="8028120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HOW CAN THE CITY OF SPARKS ADVANCE THIS?</a:t>
            </a:r>
          </a:p>
        </p:txBody>
      </p:sp>
    </p:spTree>
    <p:extLst>
      <p:ext uri="{BB962C8B-B14F-4D97-AF65-F5344CB8AC3E}">
        <p14:creationId xmlns:p14="http://schemas.microsoft.com/office/powerpoint/2010/main" val="10529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4C8ECF-BD7D-44DA-8BC0-ED94F55C3BDB}"/>
              </a:ext>
            </a:extLst>
          </p:cNvPr>
          <p:cNvGrpSpPr/>
          <p:nvPr/>
        </p:nvGrpSpPr>
        <p:grpSpPr>
          <a:xfrm>
            <a:off x="182879" y="21902"/>
            <a:ext cx="8788007" cy="923330"/>
            <a:chOff x="403839" y="1596356"/>
            <a:chExt cx="7915460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DBF22-9759-485A-B1EE-B257410B0247}"/>
                </a:ext>
              </a:extLst>
            </p:cNvPr>
            <p:cNvSpPr/>
            <p:nvPr/>
          </p:nvSpPr>
          <p:spPr>
            <a:xfrm>
              <a:off x="935860" y="1857966"/>
              <a:ext cx="738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Protect residents from housing displacement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7C46A9-AEAF-4EF2-8E67-2015B2EAB091}"/>
                </a:ext>
              </a:extLst>
            </p:cNvPr>
            <p:cNvSpPr txBox="1"/>
            <p:nvPr/>
          </p:nvSpPr>
          <p:spPr>
            <a:xfrm>
              <a:off x="403839" y="1596356"/>
              <a:ext cx="518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tx2"/>
                  </a:solidFill>
                  <a:latin typeface="+mj-lt"/>
                </a:rPr>
                <a:t>5</a:t>
              </a:r>
              <a:endParaRPr lang="en-US" sz="32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7D607-3BE3-4EA8-849C-5C67F2F5D684}"/>
              </a:ext>
            </a:extLst>
          </p:cNvPr>
          <p:cNvSpPr txBox="1"/>
          <p:nvPr/>
        </p:nvSpPr>
        <p:spPr>
          <a:xfrm>
            <a:off x="4589600" y="6277143"/>
            <a:ext cx="527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 = 1 to 3 years | M = 4 to 6 years | L = 7 to 10 years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6CC1C0A2-5A1D-45BA-9E2A-A4EC7DB9B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30701"/>
              </p:ext>
            </p:extLst>
          </p:nvPr>
        </p:nvGraphicFramePr>
        <p:xfrm>
          <a:off x="483011" y="1454047"/>
          <a:ext cx="8033971" cy="43028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70180">
                  <a:extLst>
                    <a:ext uri="{9D8B030D-6E8A-4147-A177-3AD203B41FA5}">
                      <a16:colId xmlns:a16="http://schemas.microsoft.com/office/drawing/2014/main" val="3133252079"/>
                    </a:ext>
                  </a:extLst>
                </a:gridCol>
                <a:gridCol w="963791">
                  <a:extLst>
                    <a:ext uri="{9D8B030D-6E8A-4147-A177-3AD203B41FA5}">
                      <a16:colId xmlns:a16="http://schemas.microsoft.com/office/drawing/2014/main" val="2848617209"/>
                    </a:ext>
                  </a:extLst>
                </a:gridCol>
              </a:tblGrid>
              <a:tr h="11576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 legislation that requires all landlords to provide the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“tenants’ bill of rights” document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752070"/>
                  </a:ext>
                </a:extLst>
              </a:tr>
              <a:tr h="6459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incentives for good landlords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920813"/>
                  </a:ext>
                </a:extLst>
              </a:tr>
              <a:tr h="11203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Designate areas where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additional incentives for preservation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will be offered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5304"/>
                  </a:ext>
                </a:extLst>
              </a:tr>
              <a:tr h="1378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Provide input on 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regional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right of first refusal policy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criteria and parameters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M/L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690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96C6545-E9EA-42E2-88B3-7DD35DA067B1}"/>
              </a:ext>
            </a:extLst>
          </p:cNvPr>
          <p:cNvSpPr txBox="1"/>
          <p:nvPr/>
        </p:nvSpPr>
        <p:spPr>
          <a:xfrm>
            <a:off x="470770" y="1101065"/>
            <a:ext cx="8046211" cy="4001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HOW CAN THE CITY OF SPARKS ADVANCE THIS?</a:t>
            </a:r>
          </a:p>
        </p:txBody>
      </p:sp>
    </p:spTree>
    <p:extLst>
      <p:ext uri="{BB962C8B-B14F-4D97-AF65-F5344CB8AC3E}">
        <p14:creationId xmlns:p14="http://schemas.microsoft.com/office/powerpoint/2010/main" val="27247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FCDED8-C7A2-4C5A-B982-5EED59B0F9C5}"/>
              </a:ext>
            </a:extLst>
          </p:cNvPr>
          <p:cNvSpPr/>
          <p:nvPr/>
        </p:nvSpPr>
        <p:spPr>
          <a:xfrm>
            <a:off x="261456" y="263032"/>
            <a:ext cx="888254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Immediate regional implementation priorities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93FA3-006E-499E-969F-B3C1A13076D6}"/>
              </a:ext>
            </a:extLst>
          </p:cNvPr>
          <p:cNvSpPr/>
          <p:nvPr/>
        </p:nvSpPr>
        <p:spPr>
          <a:xfrm>
            <a:off x="261456" y="1012773"/>
            <a:ext cx="8382671" cy="4708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Based on feedback from the community &amp; stakeholder working groups: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Confirm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lead entity &amp;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build their capacity to guide implementation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Dedicate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funding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for the Regional Housing Trust Fund.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Establish a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preservation early warning system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Apply for additional federal funding through the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Section 108 Loan Guarantee Program.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Establish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stronger incentives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for inclusion of affordable units in market-rate development.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9C1B9F-D14D-4B2E-8684-CDF77DE53132}"/>
              </a:ext>
            </a:extLst>
          </p:cNvPr>
          <p:cNvCxnSpPr/>
          <p:nvPr/>
        </p:nvCxnSpPr>
        <p:spPr>
          <a:xfrm>
            <a:off x="3148777" y="5138932"/>
            <a:ext cx="313813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805A78-A94A-42D3-8095-BF98DA1853BC}"/>
              </a:ext>
            </a:extLst>
          </p:cNvPr>
          <p:cNvCxnSpPr/>
          <p:nvPr/>
        </p:nvCxnSpPr>
        <p:spPr>
          <a:xfrm>
            <a:off x="3148777" y="3866722"/>
            <a:ext cx="313813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D4A088-4B83-4FA5-9138-24593A7D481E}"/>
              </a:ext>
            </a:extLst>
          </p:cNvPr>
          <p:cNvCxnSpPr>
            <a:stCxn id="37" idx="3"/>
          </p:cNvCxnSpPr>
          <p:nvPr/>
        </p:nvCxnSpPr>
        <p:spPr>
          <a:xfrm>
            <a:off x="3172101" y="2660775"/>
            <a:ext cx="313813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4091E2-55BA-47AA-AD61-D1FAB7C1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10572-8F7C-4442-B145-E6D2C1705058}"/>
              </a:ext>
            </a:extLst>
          </p:cNvPr>
          <p:cNvSpPr/>
          <p:nvPr/>
        </p:nvSpPr>
        <p:spPr>
          <a:xfrm>
            <a:off x="261456" y="263032"/>
            <a:ext cx="8882543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1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can the lead regional housing entity help?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E0F78A0-7904-4A6F-AEC7-14AC0F5B7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80884"/>
              </p:ext>
            </p:extLst>
          </p:nvPr>
        </p:nvGraphicFramePr>
        <p:xfrm>
          <a:off x="173113" y="1227800"/>
          <a:ext cx="2521501" cy="469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01">
                  <a:extLst>
                    <a:ext uri="{9D8B030D-6E8A-4147-A177-3AD203B41FA5}">
                      <a16:colId xmlns:a16="http://schemas.microsoft.com/office/drawing/2014/main" val="2033636160"/>
                    </a:ext>
                  </a:extLst>
                </a:gridCol>
              </a:tblGrid>
              <a:tr h="83439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CURRENT STATE </a:t>
                      </a:r>
                    </a:p>
                    <a:p>
                      <a:r>
                        <a:rPr lang="en-US" sz="1600" b="0" dirty="0">
                          <a:latin typeface="+mj-lt"/>
                        </a:rPr>
                        <a:t>of the region’s housing delivery system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96977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Limited resources spread across a variety of priorities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4261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Siloed initiatives,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lacking cohesive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3225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Reactive approach to market pressures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4920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1FEB19A-FED7-46E3-9162-C11729EE3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9744"/>
              </p:ext>
            </p:extLst>
          </p:nvPr>
        </p:nvGraphicFramePr>
        <p:xfrm>
          <a:off x="3148777" y="1223922"/>
          <a:ext cx="2660649" cy="469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649">
                  <a:extLst>
                    <a:ext uri="{9D8B030D-6E8A-4147-A177-3AD203B41FA5}">
                      <a16:colId xmlns:a16="http://schemas.microsoft.com/office/drawing/2014/main" val="2033636160"/>
                    </a:ext>
                  </a:extLst>
                </a:gridCol>
              </a:tblGrid>
              <a:tr h="85427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FUTURE STATE</a:t>
                      </a:r>
                    </a:p>
                    <a:p>
                      <a:r>
                        <a:rPr lang="en-US" sz="1600" b="0" dirty="0">
                          <a:latin typeface="+mj-lt"/>
                        </a:rPr>
                        <a:t>(as outlined in </a:t>
                      </a:r>
                      <a:r>
                        <a:rPr lang="en-US" sz="1600" b="0" i="1" dirty="0">
                          <a:latin typeface="+mj-lt"/>
                        </a:rPr>
                        <a:t>Housing our Future</a:t>
                      </a:r>
                      <a:r>
                        <a:rPr lang="en-US" sz="1600" b="0" dirty="0">
                          <a:latin typeface="+mj-lt"/>
                        </a:rPr>
                        <a:t>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496977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Expanded housing toolbox &amp; more targeted deployment of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4261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Robust coordination and collaboration across truly regional housing initiatives &amp;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strategies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3225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Proactive approach to expand access to opportunity that is built to withstand changing market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492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00A9190-04B2-47E6-B970-A95975DB6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624958"/>
              </p:ext>
            </p:extLst>
          </p:nvPr>
        </p:nvGraphicFramePr>
        <p:xfrm>
          <a:off x="6310238" y="1227800"/>
          <a:ext cx="2660649" cy="4690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0649">
                  <a:extLst>
                    <a:ext uri="{9D8B030D-6E8A-4147-A177-3AD203B41FA5}">
                      <a16:colId xmlns:a16="http://schemas.microsoft.com/office/drawing/2014/main" val="2033636160"/>
                    </a:ext>
                  </a:extLst>
                </a:gridCol>
              </a:tblGrid>
              <a:tr h="85039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CHANGE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6977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Clear, shared priorities and centralized administration of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4261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Convener &amp; coordinator with housing expertise that has jurisdiction across the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232255"/>
                  </a:ext>
                </a:extLst>
              </a:tr>
              <a:tr h="1187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Daily commitment paired with a long-range view on the region’s housing needs</a:t>
                      </a:r>
                    </a:p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4920"/>
                  </a:ext>
                </a:extLst>
              </a:tr>
            </a:tbl>
          </a:graphicData>
        </a:graphic>
      </p:graphicFrame>
      <p:pic>
        <p:nvPicPr>
          <p:cNvPr id="37" name="Graphic 36" descr="Circle with left arrow">
            <a:extLst>
              <a:ext uri="{FF2B5EF4-FFF2-40B4-BE49-F238E27FC236}">
                <a16:creationId xmlns:a16="http://schemas.microsoft.com/office/drawing/2014/main" id="{A2E4BBC6-261D-4A7A-981F-677A64EC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7701" y="2203575"/>
            <a:ext cx="914400" cy="914400"/>
          </a:xfrm>
          <a:prstGeom prst="rect">
            <a:avLst/>
          </a:prstGeom>
        </p:spPr>
      </p:pic>
      <p:pic>
        <p:nvPicPr>
          <p:cNvPr id="38" name="Graphic 37" descr="Circle with left arrow">
            <a:extLst>
              <a:ext uri="{FF2B5EF4-FFF2-40B4-BE49-F238E27FC236}">
                <a16:creationId xmlns:a16="http://schemas.microsoft.com/office/drawing/2014/main" id="{9AF637F7-524D-4C95-913C-00860015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7701" y="3429000"/>
            <a:ext cx="914400" cy="914400"/>
          </a:xfrm>
          <a:prstGeom prst="rect">
            <a:avLst/>
          </a:prstGeom>
        </p:spPr>
      </p:pic>
      <p:pic>
        <p:nvPicPr>
          <p:cNvPr id="39" name="Graphic 38" descr="Circle with left arrow">
            <a:extLst>
              <a:ext uri="{FF2B5EF4-FFF2-40B4-BE49-F238E27FC236}">
                <a16:creationId xmlns:a16="http://schemas.microsoft.com/office/drawing/2014/main" id="{2AEFE554-5B8E-4500-A6BD-AA0FE85A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7701" y="46754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FCDED8-C7A2-4C5A-B982-5EED59B0F9C5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Moving forward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9483E6-F78A-4039-B03F-63D9A4A84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19664"/>
              </p:ext>
            </p:extLst>
          </p:nvPr>
        </p:nvGraphicFramePr>
        <p:xfrm>
          <a:off x="470748" y="1456815"/>
          <a:ext cx="820250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978">
                  <a:extLst>
                    <a:ext uri="{9D8B030D-6E8A-4147-A177-3AD203B41FA5}">
                      <a16:colId xmlns:a16="http://schemas.microsoft.com/office/drawing/2014/main" val="3048426559"/>
                    </a:ext>
                  </a:extLst>
                </a:gridCol>
                <a:gridCol w="2874526">
                  <a:extLst>
                    <a:ext uri="{9D8B030D-6E8A-4147-A177-3AD203B41FA5}">
                      <a16:colId xmlns:a16="http://schemas.microsoft.com/office/drawing/2014/main" val="3675870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Recommended 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Next Steps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Suggested Timeline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roadmap with staff and agree to short-term actions and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j-lt"/>
                        </a:rPr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RHA as the lead entity to drive implementation, including identifying key terms for this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200" dirty="0">
                          <a:latin typeface="+mj-lt"/>
                        </a:rPr>
                        <a:t>3 months </a:t>
                      </a:r>
                    </a:p>
                    <a:p>
                      <a:r>
                        <a:rPr lang="en-US" sz="1800" i="1" dirty="0">
                          <a:latin typeface="+mj-lt"/>
                        </a:rPr>
                        <a:t>Capacity building &amp; role definition to continue past this 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67611"/>
                  </a:ext>
                </a:extLst>
              </a:tr>
              <a:tr h="5873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preferred process for continued regional coordination and refinement throughout implementation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>
                          <a:latin typeface="+mj-lt"/>
                        </a:rPr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3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FCDED8-C7A2-4C5A-B982-5EED59B0F9C5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Moving forward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9483E6-F78A-4039-B03F-63D9A4A842A3}"/>
              </a:ext>
            </a:extLst>
          </p:cNvPr>
          <p:cNvGraphicFramePr>
            <a:graphicFrameLocks noGrp="1"/>
          </p:cNvGraphicFramePr>
          <p:nvPr/>
        </p:nvGraphicFramePr>
        <p:xfrm>
          <a:off x="470748" y="1456815"/>
          <a:ext cx="8202504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978">
                  <a:extLst>
                    <a:ext uri="{9D8B030D-6E8A-4147-A177-3AD203B41FA5}">
                      <a16:colId xmlns:a16="http://schemas.microsoft.com/office/drawing/2014/main" val="3048426559"/>
                    </a:ext>
                  </a:extLst>
                </a:gridCol>
                <a:gridCol w="2874526">
                  <a:extLst>
                    <a:ext uri="{9D8B030D-6E8A-4147-A177-3AD203B41FA5}">
                      <a16:colId xmlns:a16="http://schemas.microsoft.com/office/drawing/2014/main" val="3675870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Recommended 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Next Steps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Suggested Timeline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4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roadmap with staff and agree to short-term actions and 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+mj-lt"/>
                        </a:rPr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30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RHA as the lead entity to drive implementation, including identifying key terms for this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200" dirty="0">
                          <a:latin typeface="+mj-lt"/>
                        </a:rPr>
                        <a:t>3 months </a:t>
                      </a:r>
                    </a:p>
                    <a:p>
                      <a:r>
                        <a:rPr lang="en-US" sz="1800" i="1" dirty="0">
                          <a:latin typeface="+mj-lt"/>
                        </a:rPr>
                        <a:t>Capacity building &amp; role definition to continue past this 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67611"/>
                  </a:ext>
                </a:extLst>
              </a:tr>
              <a:tr h="5873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 preferred process for continued regional coordination and refinement throughout implementation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i="0" dirty="0">
                          <a:latin typeface="+mj-lt"/>
                        </a:rPr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3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6C849-9842-42CD-BFC0-DB67190E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F6D59C-9E6D-4CD7-AEA8-5B4F3FB79968}"/>
              </a:ext>
            </a:extLst>
          </p:cNvPr>
          <p:cNvSpPr txBox="1">
            <a:spLocks/>
          </p:cNvSpPr>
          <p:nvPr/>
        </p:nvSpPr>
        <p:spPr>
          <a:xfrm>
            <a:off x="437705" y="1292566"/>
            <a:ext cx="7937904" cy="4732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2017: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Schwab Bank brings Enterprise to the Truckee Meadows region to facilitate a 1-day affordable housing forum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2017: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TMHC &amp; TMRPA enter into a formal partnership with Enterprise to develop a 10-Year Regional Strategy for Housing Affordability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2018: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Completed Community Profile of regional housing needs and existing capacity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2019: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Completed Truckee Meadow’s ten-year Regional Strategy for Housing Affordability,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Housing Our Future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135DA-0D75-4DBE-9684-3D2E2F4367B2}"/>
              </a:ext>
            </a:extLst>
          </p:cNvPr>
          <p:cNvSpPr txBox="1"/>
          <p:nvPr/>
        </p:nvSpPr>
        <p:spPr>
          <a:xfrm>
            <a:off x="0" y="0"/>
            <a:ext cx="9144000" cy="9228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8AEFD-53ED-490B-9DAE-7DE379B166B5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614440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E39A-9D20-4E12-9FC6-2D601AF0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96BE4-0138-432A-8DC4-9367A863C191}"/>
              </a:ext>
            </a:extLst>
          </p:cNvPr>
          <p:cNvSpPr/>
          <p:nvPr/>
        </p:nvSpPr>
        <p:spPr>
          <a:xfrm>
            <a:off x="1540764" y="2765034"/>
            <a:ext cx="60624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Q&amp;A / Discussion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CB5286-C3EF-4AC7-A9FE-F4890DB9D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217575"/>
              </p:ext>
            </p:extLst>
          </p:nvPr>
        </p:nvGraphicFramePr>
        <p:xfrm>
          <a:off x="86557" y="914400"/>
          <a:ext cx="8582658" cy="407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42FDBC-B934-4959-AD6C-89C3ECAE5900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7424F31-08E5-4852-89D0-E5DC06D4323F}"/>
              </a:ext>
            </a:extLst>
          </p:cNvPr>
          <p:cNvSpPr txBox="1">
            <a:spLocks/>
          </p:cNvSpPr>
          <p:nvPr/>
        </p:nvSpPr>
        <p:spPr>
          <a:xfrm>
            <a:off x="2095863" y="4994031"/>
            <a:ext cx="1485834" cy="477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Community Profile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FDBDCB-E204-47EB-93C9-B1B9C0D2272D}"/>
              </a:ext>
            </a:extLst>
          </p:cNvPr>
          <p:cNvCxnSpPr/>
          <p:nvPr/>
        </p:nvCxnSpPr>
        <p:spPr>
          <a:xfrm>
            <a:off x="2648799" y="3960633"/>
            <a:ext cx="0" cy="104677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List">
            <a:extLst>
              <a:ext uri="{FF2B5EF4-FFF2-40B4-BE49-F238E27FC236}">
                <a16:creationId xmlns:a16="http://schemas.microsoft.com/office/drawing/2014/main" id="{19937EAD-2266-4736-AC6F-13CF49DAA7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7715" y="5050042"/>
            <a:ext cx="365760" cy="3657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906AFE-6CF4-4DD7-A739-F0F165237EB1}"/>
              </a:ext>
            </a:extLst>
          </p:cNvPr>
          <p:cNvSpPr txBox="1">
            <a:spLocks/>
          </p:cNvSpPr>
          <p:nvPr/>
        </p:nvSpPr>
        <p:spPr>
          <a:xfrm>
            <a:off x="6195089" y="4764828"/>
            <a:ext cx="3408583" cy="1413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Community Profile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Strategy Roadmap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Timeline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4F28FF-C49B-4F93-9BF4-97EBF2698546}"/>
              </a:ext>
            </a:extLst>
          </p:cNvPr>
          <p:cNvCxnSpPr>
            <a:cxnSpLocks/>
          </p:cNvCxnSpPr>
          <p:nvPr/>
        </p:nvCxnSpPr>
        <p:spPr>
          <a:xfrm>
            <a:off x="7873543" y="3735466"/>
            <a:ext cx="0" cy="97335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ED0D3-BD3A-4747-995C-C87BD0379D89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Community engagement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3C583-61B9-4719-BC96-1E006C8AF448}"/>
              </a:ext>
            </a:extLst>
          </p:cNvPr>
          <p:cNvGrpSpPr/>
          <p:nvPr/>
        </p:nvGrpSpPr>
        <p:grpSpPr>
          <a:xfrm>
            <a:off x="587660" y="1391567"/>
            <a:ext cx="7968679" cy="4367217"/>
            <a:chOff x="498665" y="1534966"/>
            <a:chExt cx="7968679" cy="4367217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A3960C4F-ABB2-4058-B463-B509B266F7E3}"/>
                </a:ext>
              </a:extLst>
            </p:cNvPr>
            <p:cNvSpPr txBox="1">
              <a:spLocks/>
            </p:cNvSpPr>
            <p:nvPr/>
          </p:nvSpPr>
          <p:spPr>
            <a:xfrm>
              <a:off x="812628" y="1534966"/>
              <a:ext cx="802208" cy="585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F5ED08-3463-40A3-B9C4-C134C0564C21}"/>
                </a:ext>
              </a:extLst>
            </p:cNvPr>
            <p:cNvSpPr/>
            <p:nvPr/>
          </p:nvSpPr>
          <p:spPr>
            <a:xfrm>
              <a:off x="1609344" y="1541172"/>
              <a:ext cx="685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Working Group &amp; Executive Leadership Team meetings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169CBA1F-E537-4047-BC19-8EB86A5F05DA}"/>
                </a:ext>
              </a:extLst>
            </p:cNvPr>
            <p:cNvSpPr txBox="1">
              <a:spLocks/>
            </p:cNvSpPr>
            <p:nvPr/>
          </p:nvSpPr>
          <p:spPr>
            <a:xfrm>
              <a:off x="559625" y="3416599"/>
              <a:ext cx="1110679" cy="585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130+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7B406D-18B3-4830-BD7C-3E9CF97762B6}"/>
                </a:ext>
              </a:extLst>
            </p:cNvPr>
            <p:cNvSpPr/>
            <p:nvPr/>
          </p:nvSpPr>
          <p:spPr>
            <a:xfrm>
              <a:off x="1609344" y="3456373"/>
              <a:ext cx="6858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Survey responses</a:t>
              </a: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E604068C-371B-43BA-A970-0AAFF02D7BFD}"/>
                </a:ext>
              </a:extLst>
            </p:cNvPr>
            <p:cNvSpPr txBox="1">
              <a:spLocks/>
            </p:cNvSpPr>
            <p:nvPr/>
          </p:nvSpPr>
          <p:spPr>
            <a:xfrm>
              <a:off x="559625" y="4172813"/>
              <a:ext cx="1110679" cy="585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115+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6F253C-B912-44B2-981F-32B27244E6C3}"/>
                </a:ext>
              </a:extLst>
            </p:cNvPr>
            <p:cNvSpPr/>
            <p:nvPr/>
          </p:nvSpPr>
          <p:spPr>
            <a:xfrm>
              <a:off x="1609344" y="4137884"/>
              <a:ext cx="685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Participants in community conversations &amp; focus groups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FD492131-0C42-4C7D-9A19-87F502BAF392}"/>
                </a:ext>
              </a:extLst>
            </p:cNvPr>
            <p:cNvSpPr txBox="1">
              <a:spLocks/>
            </p:cNvSpPr>
            <p:nvPr/>
          </p:nvSpPr>
          <p:spPr>
            <a:xfrm>
              <a:off x="559625" y="2463559"/>
              <a:ext cx="1110679" cy="585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40+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E53607-9298-455E-9684-0CE198B00B4B}"/>
                </a:ext>
              </a:extLst>
            </p:cNvPr>
            <p:cNvSpPr/>
            <p:nvPr/>
          </p:nvSpPr>
          <p:spPr>
            <a:xfrm>
              <a:off x="1609344" y="2468248"/>
              <a:ext cx="685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One-on-one meetings with elected officials, industry groups, &amp; other community leaders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8AEA84C9-018D-4293-9FEB-C49378877546}"/>
                </a:ext>
              </a:extLst>
            </p:cNvPr>
            <p:cNvSpPr txBox="1">
              <a:spLocks/>
            </p:cNvSpPr>
            <p:nvPr/>
          </p:nvSpPr>
          <p:spPr>
            <a:xfrm>
              <a:off x="498665" y="5030382"/>
              <a:ext cx="1110679" cy="5850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10+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4FFB13-7F4D-4E94-94ED-B41B0156C92C}"/>
                </a:ext>
              </a:extLst>
            </p:cNvPr>
            <p:cNvSpPr/>
            <p:nvPr/>
          </p:nvSpPr>
          <p:spPr>
            <a:xfrm>
              <a:off x="1609344" y="5071186"/>
              <a:ext cx="6858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Presentations at community events (including RPC and RPGB meetings)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441F4-0553-4917-89F0-5C713DE6007B}"/>
              </a:ext>
            </a:extLst>
          </p:cNvPr>
          <p:cNvSpPr txBox="1"/>
          <p:nvPr/>
        </p:nvSpPr>
        <p:spPr>
          <a:xfrm>
            <a:off x="420771" y="1146316"/>
            <a:ext cx="2860061" cy="338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Executive Leadership Team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5D68FC-7023-43B4-9592-AE4E23E36E02}"/>
              </a:ext>
            </a:extLst>
          </p:cNvPr>
          <p:cNvSpPr txBox="1"/>
          <p:nvPr/>
        </p:nvSpPr>
        <p:spPr>
          <a:xfrm>
            <a:off x="3484806" y="1152039"/>
            <a:ext cx="4751710" cy="351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Working Groups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B3011-4F0D-4A67-9EBE-EE70ADFB1C69}"/>
              </a:ext>
            </a:extLst>
          </p:cNvPr>
          <p:cNvSpPr txBox="1"/>
          <p:nvPr/>
        </p:nvSpPr>
        <p:spPr>
          <a:xfrm>
            <a:off x="420771" y="1497435"/>
            <a:ext cx="2733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City of Reno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City of Sparks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EDAWN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Nevada Legislature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Nevada Housing Division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Regional Transportation Commission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Reno Housing Authority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Renown Health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Washoe County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85489D-739B-4622-A8EF-1917252F98A6}"/>
              </a:ext>
            </a:extLst>
          </p:cNvPr>
          <p:cNvSpPr txBox="1"/>
          <p:nvPr/>
        </p:nvSpPr>
        <p:spPr>
          <a:xfrm>
            <a:off x="3484807" y="1497435"/>
            <a:ext cx="4751710" cy="53860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ACTIONN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AGC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Bank of America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Builders Association of N.NV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Building &amp; Construction Trades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City of Reno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City of Sparks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Chamber of Commerce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Charles Schwab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Community Health Alliance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Food Bank of N.NV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HOME Consortium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HUD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Krater Consulting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NAIOP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Nevada Housing Division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Nevada Legislative Counsel Bureau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Northern NV Community Housing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Northern Nevada Hopes</a:t>
            </a:r>
          </a:p>
          <a:p>
            <a:pPr>
              <a:spcAft>
                <a:spcPts val="400"/>
              </a:spcAft>
            </a:pPr>
            <a:endParaRPr lang="en-US" sz="1200" dirty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200" dirty="0">
              <a:latin typeface="+mj-lt"/>
            </a:endParaRPr>
          </a:p>
          <a:p>
            <a:pPr>
              <a:spcAft>
                <a:spcPts val="400"/>
              </a:spcAft>
            </a:pPr>
            <a:endParaRPr lang="en-US" sz="1200" dirty="0">
              <a:latin typeface="+mj-lt"/>
            </a:endParaRP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NNDA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NV Energy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Praxis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Regional Planning Commission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Regional Transportation Commission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Reno Housing Authority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Reno/Sparks Association of Realtors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Renown Health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Silver Sage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TMCC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Washoe County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Washoe County Health District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Washoe County School District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Wells Fargo</a:t>
            </a:r>
          </a:p>
          <a:p>
            <a:pPr>
              <a:spcAft>
                <a:spcPts val="400"/>
              </a:spcAft>
            </a:pPr>
            <a:r>
              <a:rPr lang="en-US" sz="1200" dirty="0">
                <a:latin typeface="+mj-lt"/>
              </a:rPr>
              <a:t>WNDD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ED0D3-BD3A-4747-995C-C87BD0379D89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Planning structure</a:t>
            </a:r>
          </a:p>
        </p:txBody>
      </p:sp>
    </p:spTree>
    <p:extLst>
      <p:ext uri="{BB962C8B-B14F-4D97-AF65-F5344CB8AC3E}">
        <p14:creationId xmlns:p14="http://schemas.microsoft.com/office/powerpoint/2010/main" val="11393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4CA039-35EE-42D1-B488-85CADF6133FB}"/>
              </a:ext>
            </a:extLst>
          </p:cNvPr>
          <p:cNvSpPr txBox="1">
            <a:spLocks/>
          </p:cNvSpPr>
          <p:nvPr/>
        </p:nvSpPr>
        <p:spPr>
          <a:xfrm>
            <a:off x="403839" y="1450929"/>
            <a:ext cx="7126515" cy="473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319B-AA73-44E3-AE18-B701C657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7287" y="6394876"/>
            <a:ext cx="2133600" cy="365125"/>
          </a:xfrm>
        </p:spPr>
        <p:txBody>
          <a:bodyPr/>
          <a:lstStyle/>
          <a:p>
            <a:fld id="{40653E97-5967-4E1C-9F1C-40204DC5A7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CDF4BCD-CF25-4F9D-9EA3-F684E1334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44" y="1099084"/>
            <a:ext cx="3695883" cy="313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VISION: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residents of the Truckee Meadows should have access to a continuum of safe, accessible, and affordable housing options in neighborhoods that offer access to opportunity and a high quality of life.</a:t>
            </a:r>
            <a:endParaRPr lang="en-US" sz="14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A07A2-750C-4951-916D-324176D2B49C}"/>
              </a:ext>
            </a:extLst>
          </p:cNvPr>
          <p:cNvSpPr/>
          <p:nvPr/>
        </p:nvSpPr>
        <p:spPr>
          <a:xfrm>
            <a:off x="4369691" y="1217964"/>
            <a:ext cx="4069080" cy="48647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DA94802B-D370-4BAF-B1D1-A3BB7498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011" y="1217964"/>
            <a:ext cx="4069080" cy="44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PRESERVING AND CREATING QUALITY HOUSING OPTIONS FOR THE LOWEST END OF THE INCOME SPECTRUM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INVESTING IN HOUSING IN AREAS OF OPPORTUNITY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PRIORITIZING THE WORKFORCE AND POPULATIONS 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AT-RISK OF HOMELESSNESS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PREVENTING HOUSING DISPLACEMENT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MORE EFFICIENT LAND-USE THROUGH STRATEGIC INFRASTRUCTURE INVESTMENTS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BOLSTERING FINANCIAL RESOURCES AND TOOLS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FFFF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EXPANDING STRATEGIC PUBLIC-PRIVATE PARTNERSHIPS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E745B0-08C5-4E9D-82F4-D07D913B180B}"/>
              </a:ext>
            </a:extLst>
          </p:cNvPr>
          <p:cNvSpPr/>
          <p:nvPr/>
        </p:nvSpPr>
        <p:spPr>
          <a:xfrm>
            <a:off x="4332744" y="1520077"/>
            <a:ext cx="112131" cy="4663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71B3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473409-5FE3-49B3-8F2A-6611CD777C4D}"/>
              </a:ext>
            </a:extLst>
          </p:cNvPr>
          <p:cNvSpPr/>
          <p:nvPr/>
        </p:nvSpPr>
        <p:spPr>
          <a:xfrm>
            <a:off x="1256032" y="4480544"/>
            <a:ext cx="297988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r>
              <a:rPr lang="en-US" sz="3600" b="1" dirty="0">
                <a:solidFill>
                  <a:srgbClr val="424342"/>
                </a:solidFill>
                <a:latin typeface="Arial"/>
                <a:cs typeface="Arial"/>
              </a:rPr>
              <a:t>CORE PRINCIPLES</a:t>
            </a:r>
          </a:p>
        </p:txBody>
      </p:sp>
    </p:spTree>
    <p:extLst>
      <p:ext uri="{BB962C8B-B14F-4D97-AF65-F5344CB8AC3E}">
        <p14:creationId xmlns:p14="http://schemas.microsoft.com/office/powerpoint/2010/main" val="41329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7E39A-9D20-4E12-9FC6-2D601AF0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96BE4-0138-432A-8DC4-9367A863C191}"/>
              </a:ext>
            </a:extLst>
          </p:cNvPr>
          <p:cNvSpPr/>
          <p:nvPr/>
        </p:nvSpPr>
        <p:spPr>
          <a:xfrm>
            <a:off x="1540764" y="2951946"/>
            <a:ext cx="6062472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regional housing needs and capacity to respond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6364-A740-4DA6-B8AB-208B3DA886AA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1. COMMUNITY PROFILE</a:t>
            </a:r>
          </a:p>
        </p:txBody>
      </p:sp>
    </p:spTree>
    <p:extLst>
      <p:ext uri="{BB962C8B-B14F-4D97-AF65-F5344CB8AC3E}">
        <p14:creationId xmlns:p14="http://schemas.microsoft.com/office/powerpoint/2010/main" val="11715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7772A-1258-48B5-8EC2-7050BF7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3E97-5967-4E1C-9F1C-40204DC5A7E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7D5597-C7F1-437E-A56E-6BE1262ED08A}"/>
              </a:ext>
            </a:extLst>
          </p:cNvPr>
          <p:cNvGrpSpPr/>
          <p:nvPr/>
        </p:nvGrpSpPr>
        <p:grpSpPr>
          <a:xfrm>
            <a:off x="261457" y="1151467"/>
            <a:ext cx="8520511" cy="4891558"/>
            <a:chOff x="450376" y="1556875"/>
            <a:chExt cx="7970461" cy="44184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C979E-7B52-44A3-B0A2-8B608AEE3041}"/>
                </a:ext>
              </a:extLst>
            </p:cNvPr>
            <p:cNvGrpSpPr/>
            <p:nvPr/>
          </p:nvGrpSpPr>
          <p:grpSpPr>
            <a:xfrm>
              <a:off x="450376" y="1556875"/>
              <a:ext cx="7970461" cy="4418415"/>
              <a:chOff x="403839" y="1500833"/>
              <a:chExt cx="7970461" cy="421464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19152F8-7600-45DB-9639-1F8B068653F4}"/>
                  </a:ext>
                </a:extLst>
              </p:cNvPr>
              <p:cNvGrpSpPr/>
              <p:nvPr/>
            </p:nvGrpSpPr>
            <p:grpSpPr>
              <a:xfrm>
                <a:off x="403839" y="1583612"/>
                <a:ext cx="7970461" cy="4131861"/>
                <a:chOff x="403839" y="1553342"/>
                <a:chExt cx="7970461" cy="3708302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574C8ECF-BD7D-44DA-8BC0-ED94F55C3BDB}"/>
                    </a:ext>
                  </a:extLst>
                </p:cNvPr>
                <p:cNvGrpSpPr/>
                <p:nvPr/>
              </p:nvGrpSpPr>
              <p:grpSpPr>
                <a:xfrm>
                  <a:off x="403839" y="1553342"/>
                  <a:ext cx="7929349" cy="646986"/>
                  <a:chOff x="403839" y="1553342"/>
                  <a:chExt cx="7929349" cy="646986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5A4DBF22-9759-485A-B1EE-B257410B0247}"/>
                      </a:ext>
                    </a:extLst>
                  </p:cNvPr>
                  <p:cNvSpPr/>
                  <p:nvPr/>
                </p:nvSpPr>
                <p:spPr>
                  <a:xfrm>
                    <a:off x="1224048" y="1553342"/>
                    <a:ext cx="7109140" cy="5006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There is a shortage of affordable rental units 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 low-income households in the region, particularly those earning less than 50% AMI</a:t>
                    </a:r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3F3117FE-1749-4AB1-8767-FE423F54BB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39" y="2200328"/>
                    <a:ext cx="781574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589BE1B7-929F-4693-A672-7F9C96DAE41E}"/>
                    </a:ext>
                  </a:extLst>
                </p:cNvPr>
                <p:cNvGrpSpPr/>
                <p:nvPr/>
              </p:nvGrpSpPr>
              <p:grpSpPr>
                <a:xfrm>
                  <a:off x="403839" y="2450376"/>
                  <a:ext cx="7970461" cy="543958"/>
                  <a:chOff x="403839" y="2450376"/>
                  <a:chExt cx="7970461" cy="543958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E8DB6FBC-4C79-4ED0-B418-A50537C14B90}"/>
                      </a:ext>
                    </a:extLst>
                  </p:cNvPr>
                  <p:cNvSpPr/>
                  <p:nvPr/>
                </p:nvSpPr>
                <p:spPr>
                  <a:xfrm>
                    <a:off x="1265160" y="2450376"/>
                    <a:ext cx="7109140" cy="28983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There are limited types of housing offered in the region today.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dirty="0"/>
                  </a:p>
                </p:txBody>
              </p: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62A5EC86-45E1-4125-986C-3094EC0C6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39" y="2994334"/>
                    <a:ext cx="781574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CDFC7E1E-8F82-404B-9842-937865781F1D}"/>
                    </a:ext>
                  </a:extLst>
                </p:cNvPr>
                <p:cNvGrpSpPr/>
                <p:nvPr/>
              </p:nvGrpSpPr>
              <p:grpSpPr>
                <a:xfrm>
                  <a:off x="403839" y="3126652"/>
                  <a:ext cx="7929349" cy="626105"/>
                  <a:chOff x="403839" y="3126652"/>
                  <a:chExt cx="7929349" cy="626105"/>
                </a:xfrm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E75CB43-A035-4384-A422-1F31994317C0}"/>
                      </a:ext>
                    </a:extLst>
                  </p:cNvPr>
                  <p:cNvSpPr/>
                  <p:nvPr/>
                </p:nvSpPr>
                <p:spPr>
                  <a:xfrm>
                    <a:off x="1224048" y="3126652"/>
                    <a:ext cx="7109140" cy="5006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Incomes are not keeping up with housing costs, 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particularly home sale prices. As a result, many households are cost-burdened.</a:t>
                    </a:r>
                    <a:endParaRPr lang="en-US" dirty="0"/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44B4AC0B-DD7D-4AD6-83EC-E7B0F3BF4C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39" y="3752757"/>
                    <a:ext cx="781574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1BC8CC4-3DE8-4B07-9C65-21CEC1DE228D}"/>
                    </a:ext>
                  </a:extLst>
                </p:cNvPr>
                <p:cNvGrpSpPr/>
                <p:nvPr/>
              </p:nvGrpSpPr>
              <p:grpSpPr>
                <a:xfrm>
                  <a:off x="403839" y="3868882"/>
                  <a:ext cx="7929349" cy="640026"/>
                  <a:chOff x="403839" y="2354308"/>
                  <a:chExt cx="7929349" cy="640026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3DD6F56E-DAC5-4CE6-A8F9-F2D949C0CE80}"/>
                      </a:ext>
                    </a:extLst>
                  </p:cNvPr>
                  <p:cNvSpPr/>
                  <p:nvPr/>
                </p:nvSpPr>
                <p:spPr>
                  <a:xfrm>
                    <a:off x="1224048" y="2354308"/>
                    <a:ext cx="7109140" cy="5006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The region may lose some of its existing affordability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due to deterioration of existing units and growing market pressures.</a:t>
                    </a:r>
                    <a:endParaRPr lang="en-US" dirty="0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F897184D-9F63-476C-B363-9593AEA846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39" y="2994334"/>
                    <a:ext cx="781574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A2EC67D-EF0B-4FC5-BA1A-936A6CAA8F9D}"/>
                    </a:ext>
                  </a:extLst>
                </p:cNvPr>
                <p:cNvGrpSpPr/>
                <p:nvPr/>
              </p:nvGrpSpPr>
              <p:grpSpPr>
                <a:xfrm>
                  <a:off x="403839" y="4663383"/>
                  <a:ext cx="7929349" cy="598261"/>
                  <a:chOff x="403839" y="2396073"/>
                  <a:chExt cx="7929349" cy="598261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4DE82125-28DA-4DD2-BD8E-FC997B7095C9}"/>
                      </a:ext>
                    </a:extLst>
                  </p:cNvPr>
                  <p:cNvSpPr/>
                  <p:nvPr/>
                </p:nvSpPr>
                <p:spPr>
                  <a:xfrm>
                    <a:off x="1224048" y="2396073"/>
                    <a:ext cx="7109140" cy="50062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An increasing number of households face displacement pressures</a:t>
                    </a:r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due to expiring affordability and rising housing insecurity.</a:t>
                    </a:r>
                    <a:endParaRPr lang="en-US" dirty="0"/>
                  </a:p>
                </p:txBody>
              </p: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D1F4D04-9A3A-4BF2-8CEA-951B001183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3839" y="2994334"/>
                    <a:ext cx="781574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FE46C81-F5BD-4A68-9AB7-4128E0E132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92"/>
              <a:stretch/>
            </p:blipFill>
            <p:spPr>
              <a:xfrm>
                <a:off x="477919" y="1500833"/>
                <a:ext cx="731520" cy="625510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E8269F9-FB4C-4383-BCB7-F76DD654F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58"/>
            <a:stretch/>
          </p:blipFill>
          <p:spPr>
            <a:xfrm>
              <a:off x="511597" y="2423248"/>
              <a:ext cx="731520" cy="87234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B033B1-DAFF-4E30-8FA1-26F30BDD9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18"/>
            <a:stretch/>
          </p:blipFill>
          <p:spPr>
            <a:xfrm>
              <a:off x="478736" y="3469178"/>
              <a:ext cx="822960" cy="69607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0B5D334-3844-4884-8A6F-AB05389EE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19"/>
            <a:stretch/>
          </p:blipFill>
          <p:spPr>
            <a:xfrm>
              <a:off x="494402" y="4377828"/>
              <a:ext cx="731520" cy="56692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C2A1D58-93CD-4695-865F-E0B10187A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75"/>
            <a:stretch/>
          </p:blipFill>
          <p:spPr>
            <a:xfrm>
              <a:off x="478736" y="5251204"/>
              <a:ext cx="731520" cy="630021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AE07234-BDBA-4168-9909-7A4FE68DAC22}"/>
              </a:ext>
            </a:extLst>
          </p:cNvPr>
          <p:cNvSpPr/>
          <p:nvPr/>
        </p:nvSpPr>
        <p:spPr>
          <a:xfrm>
            <a:off x="261457" y="263032"/>
            <a:ext cx="78157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3200" b="1" dirty="0">
                <a:solidFill>
                  <a:srgbClr val="42434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housing issues</a:t>
            </a:r>
          </a:p>
        </p:txBody>
      </p:sp>
    </p:spTree>
    <p:extLst>
      <p:ext uri="{BB962C8B-B14F-4D97-AF65-F5344CB8AC3E}">
        <p14:creationId xmlns:p14="http://schemas.microsoft.com/office/powerpoint/2010/main" val="4238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T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_theme" id="{8D1988EC-1948-4DA4-944B-EF2BDF170669}" vid="{356F1420-B917-489B-B93B-F52FB10C412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13FAC84320B43A97679D56B527345" ma:contentTypeVersion="13" ma:contentTypeDescription="Create a new document." ma:contentTypeScope="" ma:versionID="10f1ac47ab13a9258370d0480643eff5">
  <xsd:schema xmlns:xsd="http://www.w3.org/2001/XMLSchema" xmlns:xs="http://www.w3.org/2001/XMLSchema" xmlns:p="http://schemas.microsoft.com/office/2006/metadata/properties" xmlns:ns3="4e498b00-245b-4866-9a84-678bb9183bf3" xmlns:ns4="16746e8e-c930-4563-a14a-dca3c1d27601" targetNamespace="http://schemas.microsoft.com/office/2006/metadata/properties" ma:root="true" ma:fieldsID="3a36e3998908fa884fa5de980ac72ea0" ns3:_="" ns4:_="">
    <xsd:import namespace="4e498b00-245b-4866-9a84-678bb9183bf3"/>
    <xsd:import namespace="16746e8e-c930-4563-a14a-dca3c1d276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98b00-245b-4866-9a84-678bb9183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46e8e-c930-4563-a14a-dca3c1d276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8C529E-16BF-42E0-B900-36A1A110B83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746e8e-c930-4563-a14a-dca3c1d27601"/>
    <ds:schemaRef ds:uri="http://purl.org/dc/terms/"/>
    <ds:schemaRef ds:uri="4e498b00-245b-4866-9a84-678bb9183bf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4BD49E-46C6-4D5E-948C-2578E07A8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498b00-245b-4866-9a84-678bb9183bf3"/>
    <ds:schemaRef ds:uri="16746e8e-c930-4563-a14a-dca3c1d27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660B24-5C2F-45C1-B5E0-BA14E8B84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CLT_theme</Template>
  <TotalTime>55146</TotalTime>
  <Words>2027</Words>
  <Application>Microsoft Office PowerPoint</Application>
  <PresentationFormat>On-screen Show (4:3)</PresentationFormat>
  <Paragraphs>448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Aharoni</vt:lpstr>
      <vt:lpstr>Arial</vt:lpstr>
      <vt:lpstr>Calibri</vt:lpstr>
      <vt:lpstr>Symbol</vt:lpstr>
      <vt:lpstr>Times New Roman</vt:lpstr>
      <vt:lpstr>Wingdings</vt:lpstr>
      <vt:lpstr>CLT_theme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Jordan, Anne</dc:creator>
  <cp:lastModifiedBy>Amy J. Jones</cp:lastModifiedBy>
  <cp:revision>1072</cp:revision>
  <cp:lastPrinted>2018-11-19T22:38:25Z</cp:lastPrinted>
  <dcterms:created xsi:type="dcterms:W3CDTF">2018-01-23T18:26:26Z</dcterms:created>
  <dcterms:modified xsi:type="dcterms:W3CDTF">2019-09-13T22:01:13Z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0x0101006DF13FAC84320B43A97679D56B527345</vt:lpwstr>
  </property>
</Properties>
</file>